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82" r:id="rId9"/>
    <p:sldId id="264" r:id="rId10"/>
    <p:sldId id="262" r:id="rId11"/>
    <p:sldId id="283" r:id="rId12"/>
    <p:sldId id="325" r:id="rId13"/>
    <p:sldId id="326" r:id="rId14"/>
    <p:sldId id="327" r:id="rId15"/>
    <p:sldId id="331" r:id="rId16"/>
    <p:sldId id="332" r:id="rId17"/>
    <p:sldId id="333" r:id="rId18"/>
    <p:sldId id="328" r:id="rId19"/>
    <p:sldId id="329" r:id="rId20"/>
    <p:sldId id="330" r:id="rId21"/>
    <p:sldId id="265" r:id="rId22"/>
    <p:sldId id="284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86" r:id="rId35"/>
    <p:sldId id="309" r:id="rId36"/>
    <p:sldId id="277" r:id="rId37"/>
    <p:sldId id="278" r:id="rId38"/>
    <p:sldId id="287" r:id="rId39"/>
    <p:sldId id="279" r:id="rId40"/>
    <p:sldId id="280" r:id="rId41"/>
    <p:sldId id="285" r:id="rId42"/>
    <p:sldId id="281" r:id="rId43"/>
    <p:sldId id="288" r:id="rId44"/>
    <p:sldId id="321" r:id="rId45"/>
    <p:sldId id="322" r:id="rId46"/>
    <p:sldId id="323" r:id="rId47"/>
    <p:sldId id="324" r:id="rId48"/>
    <p:sldId id="317" r:id="rId49"/>
    <p:sldId id="312" r:id="rId50"/>
    <p:sldId id="318" r:id="rId51"/>
    <p:sldId id="319" r:id="rId52"/>
    <p:sldId id="320" r:id="rId53"/>
    <p:sldId id="311" r:id="rId54"/>
    <p:sldId id="313" r:id="rId55"/>
    <p:sldId id="310" r:id="rId56"/>
    <p:sldId id="297" r:id="rId57"/>
    <p:sldId id="314" r:id="rId58"/>
    <p:sldId id="315" r:id="rId59"/>
    <p:sldId id="316" r:id="rId60"/>
    <p:sldId id="334" r:id="rId61"/>
    <p:sldId id="335" r:id="rId62"/>
    <p:sldId id="289" r:id="rId63"/>
    <p:sldId id="292" r:id="rId64"/>
    <p:sldId id="290" r:id="rId65"/>
    <p:sldId id="291" r:id="rId66"/>
    <p:sldId id="295" r:id="rId67"/>
    <p:sldId id="296" r:id="rId68"/>
    <p:sldId id="293" r:id="rId69"/>
    <p:sldId id="294" r:id="rId70"/>
    <p:sldId id="298" r:id="rId71"/>
    <p:sldId id="299" r:id="rId72"/>
    <p:sldId id="300" r:id="rId73"/>
    <p:sldId id="301" r:id="rId74"/>
    <p:sldId id="302" r:id="rId75"/>
    <p:sldId id="303" r:id="rId76"/>
    <p:sldId id="304" r:id="rId77"/>
    <p:sldId id="305" r:id="rId78"/>
    <p:sldId id="306" r:id="rId79"/>
    <p:sldId id="307" r:id="rId80"/>
    <p:sldId id="308" r:id="rId8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90743" autoAdjust="0"/>
  </p:normalViewPr>
  <p:slideViewPr>
    <p:cSldViewPr snapToGrid="0">
      <p:cViewPr varScale="1">
        <p:scale>
          <a:sx n="63" d="100"/>
          <a:sy n="63" d="100"/>
        </p:scale>
        <p:origin x="502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59F0-E416-17A2-7907-9F51FC2A1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BB88D-5BDE-BDC7-C7AE-1E4B6D35A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853EE-AE8F-5807-4602-10A4FC78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15/08/2024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03A4B-BE70-649C-A4FC-4729D6158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2C9D-09F3-229C-33AD-F8C8F1EB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40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4A70-2837-37BC-1D06-D90157FA2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39FCA-B22D-9A71-2B61-8BA39C794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43C5B-23D6-8E4C-D4AA-E1C312BBA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15/08/2024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B1584-B034-F15F-C279-E62B8157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13FE9-4E23-123B-F443-56B1ED9AE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8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6EC52E-36D7-4A5F-AC46-CE88ADD9F8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85973-0181-6347-A508-9839376A7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818A7-4A39-BB8D-2B1A-A1F3B1E0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15/08/2024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EEC55-A0A7-AB4E-4D89-13165947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6CE1F-F4DE-2FE9-7711-792B03126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74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435C-25BA-5D8A-44E4-270E2E1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E97B2-DA10-D91A-0E63-92DF5AF8D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4DB74-8573-8248-0718-D8F4C242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15/08/2024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F873A-DFF4-C19C-838F-1FA86C0D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C5CED-CB73-0BF4-3FF8-D984E82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4804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3B95-8E7C-B232-C343-EB5B7411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FB7E9-EF4D-8D72-3598-02F1B623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71CB0-4DC2-0EC5-FE13-AFA13D1A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15/08/2024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7BA33-B71B-A90C-A5BA-FC61FA376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FDEB-349F-F59D-6F06-17232C09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587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E2904-D3B9-FD53-A84D-6441CF96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8A019-D1CF-2B9E-FFA6-3C1D9690B8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0806D-6D0A-E30E-EA0E-ADE26F3F8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DA5D1-2D01-209A-13E2-99BEC97E8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15/08/2024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1FC5A-2F30-FD4D-F5FF-EF779C73A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64A4C-EAEF-7D4A-5F00-46CB14A85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68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E5A9-3308-1624-3A84-B9F617208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92ED8-01CB-35A6-7D2F-12A482B4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AC0C9-F63E-7C42-8731-E75C83524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EA5AE3-B02F-5E0A-6CC6-157D0CA2F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F4426-F08D-6F39-B72B-81821F548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709342-0B0A-8462-DC22-3D480C798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15/08/2024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3F6F3A-AF30-15F3-DFC9-4CEAAEA79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E1E4D3-0315-208A-483D-79F39755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13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44AA6-B9A3-F4B7-1BB7-0ADFABC84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E4978-D0B5-E311-2799-6563C49CD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15/08/2024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C4121-AD5B-022C-189D-6CC43C623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56A14-641E-0A79-6098-2B10ABAA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32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7339F7-BAB6-C327-1555-7499E9FC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15/08/2024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C39640-65EB-0F7C-4E17-C85A0557E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B85A0-7515-5C1D-E0F4-811215C1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734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A83B-B7B4-2548-BD27-8D9F953CB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57DC2-4A32-2B4C-9D73-926A54C9E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37206-0AD4-43FE-BF43-310204C0C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9D10E-7B02-EAE6-0477-7E3232BFD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15/08/2024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00100-84B2-7F44-0235-526BE99D1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C8D56-2CA8-6ABD-EF26-D0E8A2E9B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019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16FDC-B29A-0E1E-2C0D-AF0EF4DA0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D44274-3835-EBCE-455C-C91B456404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C9B1C-5E38-D158-4B58-AEA51C946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A63E1-4FA3-AF21-F330-C502B08B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C188-AEB5-4625-AA91-E435B778E830}" type="datetimeFigureOut">
              <a:rPr lang="fr-FR" smtClean="0"/>
              <a:t>15/08/2024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73ED0-E3FA-31A8-AA05-19D6C19D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4C867-9489-0383-6274-48E010615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716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842F9-9F57-F4B8-D654-8A97A74F2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2014E-6AB3-EF9D-7778-F9068BCEE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00E4D-19B5-9EB4-EC2A-50AD7D3723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6C188-AEB5-4625-AA91-E435B778E830}" type="datetimeFigureOut">
              <a:rPr lang="fr-FR" smtClean="0"/>
              <a:t>15/08/2024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63D4C-47F4-7EA6-FB66-2DEC6AACC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A08B0-91D8-91C8-BA39-25CA4D398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F9200-D514-4BF9-B676-B8B3093388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5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BA43-889E-2DD0-5F58-E72DB8E47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985" y="1122363"/>
            <a:ext cx="11060723" cy="2387600"/>
          </a:xfrm>
        </p:spPr>
        <p:txBody>
          <a:bodyPr/>
          <a:lstStyle/>
          <a:p>
            <a:r>
              <a:rPr lang="fr-FR" dirty="0"/>
              <a:t>Introduction to </a:t>
            </a:r>
            <a:br>
              <a:rPr lang="fr-FR" dirty="0"/>
            </a:br>
            <a:r>
              <a:rPr lang="fr-FR" dirty="0"/>
              <a:t>JavaScript, </a:t>
            </a:r>
            <a:r>
              <a:rPr lang="fr-FR" dirty="0" err="1"/>
              <a:t>Json</a:t>
            </a:r>
            <a:r>
              <a:rPr lang="fr-FR" dirty="0"/>
              <a:t>, </a:t>
            </a:r>
            <a:r>
              <a:rPr lang="fr-FR" dirty="0" err="1"/>
              <a:t>TypeScript</a:t>
            </a:r>
            <a:r>
              <a:rPr lang="fr-FR" dirty="0"/>
              <a:t>, TSX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2D4B8-8170-9D1E-0F94-89FB540A8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9276"/>
            <a:ext cx="9144000" cy="1078523"/>
          </a:xfrm>
        </p:spPr>
        <p:txBody>
          <a:bodyPr/>
          <a:lstStyle/>
          <a:p>
            <a:r>
              <a:rPr lang="fr-FR" dirty="0"/>
              <a:t>Cours </a:t>
            </a:r>
            <a:r>
              <a:rPr lang="fr-FR" dirty="0" err="1"/>
              <a:t>Esilv</a:t>
            </a:r>
            <a:r>
              <a:rPr lang="fr-FR" dirty="0"/>
              <a:t> 2024</a:t>
            </a:r>
          </a:p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3471177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JavaScript Primitive Value </a:t>
            </a:r>
            <a:r>
              <a:rPr lang="fr-FR" dirty="0" err="1"/>
              <a:t>Objects</a:t>
            </a:r>
            <a:r>
              <a:rPr lang="fr-FR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84B64-2FC9-FF76-14A0-C1DADE9FE98D}"/>
              </a:ext>
            </a:extLst>
          </p:cNvPr>
          <p:cNvSpPr txBox="1"/>
          <p:nvPr/>
        </p:nvSpPr>
        <p:spPr>
          <a:xfrm>
            <a:off x="5134706" y="1641231"/>
            <a:ext cx="175567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null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undefined</a:t>
            </a:r>
            <a:r>
              <a:rPr lang="fr-FR" sz="2800" dirty="0"/>
              <a:t> </a:t>
            </a:r>
          </a:p>
          <a:p>
            <a:endParaRPr lang="fr-FR" sz="2800" dirty="0"/>
          </a:p>
          <a:p>
            <a:r>
              <a:rPr lang="fr-FR" sz="2800" dirty="0"/>
              <a:t>String</a:t>
            </a:r>
          </a:p>
          <a:p>
            <a:endParaRPr lang="fr-FR" sz="2800" dirty="0"/>
          </a:p>
          <a:p>
            <a:r>
              <a:rPr lang="fr-FR" sz="2800" dirty="0" err="1"/>
              <a:t>Numeric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Boolean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619306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9E13-B14D-9B5B-AC53-1781D15A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1014046"/>
          </a:xfrm>
        </p:spPr>
        <p:txBody>
          <a:bodyPr/>
          <a:lstStyle/>
          <a:p>
            <a:pPr algn="ctr"/>
            <a:r>
              <a:rPr lang="fr-FR" dirty="0"/>
              <a:t>Object Compositions: [</a:t>
            </a:r>
            <a:r>
              <a:rPr lang="fr-FR" dirty="0" err="1"/>
              <a:t>Array</a:t>
            </a:r>
            <a:r>
              <a:rPr lang="fr-FR" dirty="0"/>
              <a:t>], {Object}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373A9-089C-EF76-F6FC-1AE59B52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5233"/>
            <a:ext cx="10904327" cy="1088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B944E7-70CC-00EE-3C6B-67928DB88A6F}"/>
              </a:ext>
            </a:extLst>
          </p:cNvPr>
          <p:cNvSpPr txBox="1"/>
          <p:nvPr/>
        </p:nvSpPr>
        <p:spPr>
          <a:xfrm>
            <a:off x="175846" y="1651396"/>
            <a:ext cx="852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Array</a:t>
            </a:r>
            <a:endParaRPr lang="fr-F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51373-7F4E-57B3-ED60-DAD9CB3454BE}"/>
              </a:ext>
            </a:extLst>
          </p:cNvPr>
          <p:cNvSpPr txBox="1"/>
          <p:nvPr/>
        </p:nvSpPr>
        <p:spPr>
          <a:xfrm>
            <a:off x="216877" y="3947506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Object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31618F-BFF4-DFEB-2ABE-27D727A3C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772907"/>
            <a:ext cx="11236569" cy="11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38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8C6E-6AD1-C052-2916-469D6B08D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JSON = JavaScript Object 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DE519-78A0-CB2D-F0A6-B9BDC4A0BD17}"/>
              </a:ext>
            </a:extLst>
          </p:cNvPr>
          <p:cNvSpPr txBox="1"/>
          <p:nvPr/>
        </p:nvSpPr>
        <p:spPr>
          <a:xfrm>
            <a:off x="2482808" y="2840091"/>
            <a:ext cx="837075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 code,  </a:t>
            </a:r>
            <a:r>
              <a:rPr lang="fr-FR" sz="2400" dirty="0" err="1"/>
              <a:t>only</a:t>
            </a:r>
            <a:r>
              <a:rPr lang="fr-FR" sz="2400" dirty="0"/>
              <a:t> Value</a:t>
            </a:r>
          </a:p>
          <a:p>
            <a:endParaRPr lang="fr-FR" sz="2400" dirty="0"/>
          </a:p>
          <a:p>
            <a:r>
              <a:rPr lang="fr-FR" sz="2400" dirty="0"/>
              <a:t>Can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integrated</a:t>
            </a:r>
            <a:r>
              <a:rPr lang="fr-FR" sz="2400" dirty="0"/>
              <a:t> </a:t>
            </a:r>
            <a:r>
              <a:rPr lang="fr-FR" sz="2400" dirty="0" err="1"/>
              <a:t>directly</a:t>
            </a:r>
            <a:r>
              <a:rPr lang="fr-FR" sz="2400" dirty="0"/>
              <a:t> in JavaScript  (or </a:t>
            </a:r>
            <a:r>
              <a:rPr lang="fr-FR" sz="2400" dirty="0" err="1"/>
              <a:t>TypeScript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r>
              <a:rPr lang="fr-FR" sz="2400" dirty="0"/>
              <a:t>=&gt; SUPER </a:t>
            </a:r>
            <a:r>
              <a:rPr lang="fr-FR" sz="2400" dirty="0" err="1"/>
              <a:t>Easy</a:t>
            </a:r>
            <a:r>
              <a:rPr lang="fr-FR" sz="2400" dirty="0"/>
              <a:t> for Http </a:t>
            </a:r>
            <a:r>
              <a:rPr lang="fr-FR" sz="2400" dirty="0" err="1"/>
              <a:t>Rest</a:t>
            </a:r>
            <a:r>
              <a:rPr lang="fr-FR" sz="2400" dirty="0"/>
              <a:t> </a:t>
            </a:r>
            <a:r>
              <a:rPr lang="fr-FR" sz="2400" dirty="0" err="1"/>
              <a:t>using</a:t>
            </a:r>
            <a:r>
              <a:rPr lang="fr-FR" sz="2400" dirty="0"/>
              <a:t> JSON as data </a:t>
            </a:r>
            <a:r>
              <a:rPr lang="fr-FR" sz="2400" dirty="0" err="1"/>
              <a:t>encoding</a:t>
            </a:r>
            <a:r>
              <a:rPr lang="fr-FR" sz="2400" dirty="0"/>
              <a:t> </a:t>
            </a:r>
            <a:r>
              <a:rPr lang="fr-FR" sz="2400" dirty="0" err="1"/>
              <a:t>protocol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in pure JSON, identifier </a:t>
            </a:r>
            <a:r>
              <a:rPr lang="fr-FR" sz="2400" dirty="0" err="1"/>
              <a:t>need</a:t>
            </a:r>
            <a:r>
              <a:rPr lang="fr-FR" sz="2400" dirty="0"/>
              <a:t> to have double-</a:t>
            </a:r>
            <a:r>
              <a:rPr lang="fr-FR" sz="2400" dirty="0" err="1"/>
              <a:t>quotes</a:t>
            </a:r>
            <a:endParaRPr lang="fr-FR" sz="2400" dirty="0"/>
          </a:p>
          <a:p>
            <a:r>
              <a:rPr lang="fr-FR" sz="2400" dirty="0"/>
              <a:t>... NOT </a:t>
            </a:r>
            <a:r>
              <a:rPr lang="fr-FR" sz="2400" dirty="0" err="1"/>
              <a:t>needed</a:t>
            </a:r>
            <a:r>
              <a:rPr lang="fr-FR" sz="2400" dirty="0"/>
              <a:t> in </a:t>
            </a:r>
            <a:r>
              <a:rPr lang="fr-FR" sz="2400" dirty="0" err="1"/>
              <a:t>Js</a:t>
            </a:r>
            <a:r>
              <a:rPr lang="fr-FR" sz="2400" dirty="0"/>
              <a:t>/Ts</a:t>
            </a:r>
          </a:p>
        </p:txBody>
      </p:sp>
    </p:spTree>
    <p:extLst>
      <p:ext uri="{BB962C8B-B14F-4D97-AF65-F5344CB8AC3E}">
        <p14:creationId xmlns:p14="http://schemas.microsoft.com/office/powerpoint/2010/main" val="1033099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D0EA-DA8D-6726-0282-16C4DB1FF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JSON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6D38B-AB37-52DC-EE4D-75EE10455846}"/>
              </a:ext>
            </a:extLst>
          </p:cNvPr>
          <p:cNvSpPr txBox="1"/>
          <p:nvPr/>
        </p:nvSpPr>
        <p:spPr>
          <a:xfrm>
            <a:off x="3633377" y="2180027"/>
            <a:ext cx="636930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{</a:t>
            </a:r>
            <a:r>
              <a:rPr lang="fr-FR" sz="2800" dirty="0"/>
              <a:t>   </a:t>
            </a:r>
          </a:p>
          <a:p>
            <a:r>
              <a:rPr lang="fr-FR" sz="2800" dirty="0"/>
              <a:t>   "a": </a:t>
            </a:r>
            <a:r>
              <a:rPr lang="fr-FR" sz="2800" dirty="0" err="1"/>
              <a:t>null</a:t>
            </a:r>
            <a:r>
              <a:rPr lang="fr-FR" sz="2800" dirty="0"/>
              <a:t>,  </a:t>
            </a:r>
          </a:p>
          <a:p>
            <a:r>
              <a:rPr lang="fr-FR" sz="2800" dirty="0"/>
              <a:t>   "b": </a:t>
            </a:r>
            <a:r>
              <a:rPr lang="fr-FR" sz="2800" dirty="0" err="1"/>
              <a:t>undefined</a:t>
            </a:r>
            <a:r>
              <a:rPr lang="fr-FR" sz="2800" dirty="0"/>
              <a:t>,  </a:t>
            </a:r>
          </a:p>
          <a:p>
            <a:r>
              <a:rPr lang="fr-FR" sz="2800" dirty="0"/>
              <a:t>   "c": 123,  </a:t>
            </a:r>
          </a:p>
          <a:p>
            <a:r>
              <a:rPr lang="fr-FR" sz="2800" dirty="0"/>
              <a:t>   "d":  </a:t>
            </a:r>
            <a:r>
              <a:rPr lang="fr-FR" sz="2800" dirty="0" err="1"/>
              <a:t>true</a:t>
            </a:r>
            <a:r>
              <a:rPr lang="fr-FR" sz="2800" dirty="0"/>
              <a:t>,  </a:t>
            </a:r>
          </a:p>
          <a:p>
            <a:r>
              <a:rPr lang="fr-FR" sz="2800" dirty="0"/>
              <a:t>   "e":  "</a:t>
            </a:r>
            <a:r>
              <a:rPr lang="fr-FR" sz="2800" dirty="0" err="1"/>
              <a:t>text</a:t>
            </a:r>
            <a:r>
              <a:rPr lang="fr-FR" sz="2800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escaped</a:t>
            </a:r>
            <a:r>
              <a:rPr lang="fr-FR" sz="2800" dirty="0"/>
              <a:t> \" and \n chars",</a:t>
            </a:r>
          </a:p>
          <a:p>
            <a:r>
              <a:rPr lang="fr-FR" sz="2800" dirty="0"/>
              <a:t>   "f":  </a:t>
            </a:r>
            <a:r>
              <a:rPr lang="fr-FR" sz="2800" b="1" dirty="0"/>
              <a:t>[</a:t>
            </a:r>
            <a:r>
              <a:rPr lang="fr-FR" sz="2800" dirty="0"/>
              <a:t>  </a:t>
            </a:r>
            <a:r>
              <a:rPr lang="fr-FR" sz="2800" dirty="0" err="1"/>
              <a:t>null</a:t>
            </a:r>
            <a:r>
              <a:rPr lang="fr-FR" sz="2800" dirty="0"/>
              <a:t>, </a:t>
            </a:r>
            <a:r>
              <a:rPr lang="fr-FR" sz="2800" dirty="0" err="1"/>
              <a:t>undefined</a:t>
            </a:r>
            <a:r>
              <a:rPr lang="fr-FR" sz="2800" dirty="0"/>
              <a:t>, 123, </a:t>
            </a:r>
            <a:r>
              <a:rPr lang="fr-FR" sz="2800" dirty="0" err="1"/>
              <a:t>true</a:t>
            </a:r>
            <a:r>
              <a:rPr lang="fr-FR" sz="2800" dirty="0"/>
              <a:t>, [], {}</a:t>
            </a:r>
            <a:r>
              <a:rPr lang="fr-FR" sz="2800" b="1" dirty="0"/>
              <a:t> ]</a:t>
            </a:r>
            <a:r>
              <a:rPr lang="fr-FR" sz="2800" dirty="0"/>
              <a:t>,</a:t>
            </a:r>
          </a:p>
          <a:p>
            <a:r>
              <a:rPr lang="fr-FR" sz="2800" dirty="0"/>
              <a:t>   "g": </a:t>
            </a:r>
            <a:r>
              <a:rPr lang="fr-FR" sz="2800" b="1" dirty="0"/>
              <a:t>{</a:t>
            </a:r>
            <a:r>
              <a:rPr lang="fr-FR" sz="2800" dirty="0"/>
              <a:t>  "</a:t>
            </a:r>
            <a:r>
              <a:rPr lang="fr-FR" sz="2800" dirty="0" err="1"/>
              <a:t>subField</a:t>
            </a:r>
            <a:r>
              <a:rPr lang="fr-FR" sz="2800" dirty="0"/>
              <a:t>": 1, "b": </a:t>
            </a:r>
            <a:r>
              <a:rPr lang="fr-FR" sz="2800" dirty="0" err="1"/>
              <a:t>true</a:t>
            </a:r>
            <a:r>
              <a:rPr lang="fr-FR" sz="2800" dirty="0"/>
              <a:t> </a:t>
            </a:r>
            <a:r>
              <a:rPr lang="fr-FR" sz="2800" b="1" dirty="0"/>
              <a:t>}</a:t>
            </a:r>
          </a:p>
          <a:p>
            <a:r>
              <a:rPr lang="fr-FR" sz="2800" b="1" dirty="0"/>
              <a:t>}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828735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D0EA-DA8D-6726-0282-16C4DB1FF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Unquoted</a:t>
            </a:r>
            <a:r>
              <a:rPr lang="fr-FR" dirty="0"/>
              <a:t> JSON </a:t>
            </a:r>
            <a:r>
              <a:rPr lang="fr-FR" dirty="0" err="1"/>
              <a:t>directly</a:t>
            </a:r>
            <a:r>
              <a:rPr lang="fr-FR" dirty="0"/>
              <a:t> in JavaScript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6D38B-AB37-52DC-EE4D-75EE10455846}"/>
              </a:ext>
            </a:extLst>
          </p:cNvPr>
          <p:cNvSpPr txBox="1"/>
          <p:nvPr/>
        </p:nvSpPr>
        <p:spPr>
          <a:xfrm>
            <a:off x="3633377" y="2180027"/>
            <a:ext cx="608076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let </a:t>
            </a:r>
            <a:r>
              <a:rPr lang="fr-FR" sz="2800" b="1" dirty="0" err="1"/>
              <a:t>obj</a:t>
            </a:r>
            <a:r>
              <a:rPr lang="fr-FR" sz="2800" b="1" dirty="0"/>
              <a:t> = {</a:t>
            </a:r>
          </a:p>
          <a:p>
            <a:r>
              <a:rPr lang="fr-FR" sz="2800" dirty="0"/>
              <a:t>   a: </a:t>
            </a:r>
            <a:r>
              <a:rPr lang="fr-FR" sz="2800" dirty="0" err="1"/>
              <a:t>null</a:t>
            </a:r>
            <a:r>
              <a:rPr lang="fr-FR" sz="2800" dirty="0"/>
              <a:t>,  </a:t>
            </a:r>
          </a:p>
          <a:p>
            <a:r>
              <a:rPr lang="fr-FR" sz="2800" dirty="0"/>
              <a:t>   b: </a:t>
            </a:r>
            <a:r>
              <a:rPr lang="fr-FR" sz="2800" dirty="0" err="1"/>
              <a:t>undefined</a:t>
            </a:r>
            <a:r>
              <a:rPr lang="fr-FR" sz="2800" dirty="0"/>
              <a:t>,  </a:t>
            </a:r>
          </a:p>
          <a:p>
            <a:r>
              <a:rPr lang="fr-FR" sz="2800" dirty="0"/>
              <a:t>   c: 123,  </a:t>
            </a:r>
          </a:p>
          <a:p>
            <a:r>
              <a:rPr lang="fr-FR" sz="2800" dirty="0"/>
              <a:t>   d:  </a:t>
            </a:r>
            <a:r>
              <a:rPr lang="fr-FR" sz="2800" dirty="0" err="1"/>
              <a:t>true</a:t>
            </a:r>
            <a:r>
              <a:rPr lang="fr-FR" sz="2800" dirty="0"/>
              <a:t>,  </a:t>
            </a:r>
          </a:p>
          <a:p>
            <a:r>
              <a:rPr lang="fr-FR" sz="2800" dirty="0"/>
              <a:t>   e:  "</a:t>
            </a:r>
            <a:r>
              <a:rPr lang="fr-FR" sz="2800" dirty="0" err="1"/>
              <a:t>text</a:t>
            </a:r>
            <a:r>
              <a:rPr lang="fr-FR" sz="2800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escaped</a:t>
            </a:r>
            <a:r>
              <a:rPr lang="fr-FR" sz="2800" dirty="0"/>
              <a:t> \" and \n chars",</a:t>
            </a:r>
          </a:p>
          <a:p>
            <a:r>
              <a:rPr lang="fr-FR" sz="2800" dirty="0"/>
              <a:t>   f:  [  </a:t>
            </a:r>
            <a:r>
              <a:rPr lang="fr-FR" sz="2800" dirty="0" err="1"/>
              <a:t>null</a:t>
            </a:r>
            <a:r>
              <a:rPr lang="fr-FR" sz="2800" dirty="0"/>
              <a:t>, </a:t>
            </a:r>
            <a:r>
              <a:rPr lang="fr-FR" sz="2800" dirty="0" err="1"/>
              <a:t>undefined</a:t>
            </a:r>
            <a:r>
              <a:rPr lang="fr-FR" sz="2800" dirty="0"/>
              <a:t>, 123, </a:t>
            </a:r>
            <a:r>
              <a:rPr lang="fr-FR" sz="2800" dirty="0" err="1"/>
              <a:t>true</a:t>
            </a:r>
            <a:r>
              <a:rPr lang="fr-FR" sz="2800" dirty="0"/>
              <a:t>, [], {} ],</a:t>
            </a:r>
          </a:p>
          <a:p>
            <a:r>
              <a:rPr lang="fr-FR" sz="2800" dirty="0"/>
              <a:t>   g: {  </a:t>
            </a:r>
            <a:r>
              <a:rPr lang="fr-FR" sz="2800" dirty="0" err="1"/>
              <a:t>subField</a:t>
            </a:r>
            <a:r>
              <a:rPr lang="fr-FR" sz="2800" dirty="0"/>
              <a:t>: 1, b: </a:t>
            </a:r>
            <a:r>
              <a:rPr lang="fr-FR" sz="2800" dirty="0" err="1"/>
              <a:t>true</a:t>
            </a:r>
            <a:r>
              <a:rPr lang="fr-FR" sz="2800" dirty="0"/>
              <a:t> }</a:t>
            </a:r>
          </a:p>
          <a:p>
            <a:r>
              <a:rPr lang="fr-FR" sz="2800" b="1" dirty="0"/>
              <a:t>};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15374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D3C6-F4B0-53CE-4FCD-B343A7989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968901"/>
          </a:xfrm>
        </p:spPr>
        <p:txBody>
          <a:bodyPr/>
          <a:lstStyle/>
          <a:p>
            <a:r>
              <a:rPr lang="fr-FR" dirty="0"/>
              <a:t>JSON </a:t>
            </a:r>
            <a:r>
              <a:rPr lang="fr-FR" dirty="0" err="1"/>
              <a:t>stringify</a:t>
            </a:r>
            <a:r>
              <a:rPr lang="fr-FR" dirty="0"/>
              <a:t>() / parse()... builtin in JavaScript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0FF1C-8680-6722-6DA2-7F02713F2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68" y="1380742"/>
            <a:ext cx="8287468" cy="44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15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2D08-0EBA-4619-7F1B-179A011E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stringify</a:t>
            </a:r>
            <a:r>
              <a:rPr lang="fr-FR" dirty="0"/>
              <a:t>, parse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4D9A8-1341-1439-394A-9C49D7B68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64" y="1538934"/>
            <a:ext cx="11411939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12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6F88-32DD-53F3-BB03-769A4137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JavaScript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clone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66BBD-9A4C-D68A-08D8-358CEDEA2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861" y="3216846"/>
            <a:ext cx="9064277" cy="7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90BB-8A62-1264-27D9-8B54D9427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389"/>
            <a:ext cx="10515600" cy="1731910"/>
          </a:xfrm>
        </p:spPr>
        <p:txBody>
          <a:bodyPr/>
          <a:lstStyle/>
          <a:p>
            <a:pPr algn="ctr"/>
            <a:r>
              <a:rPr lang="fr-FR" dirty="0"/>
              <a:t>Object </a:t>
            </a:r>
            <a:r>
              <a:rPr lang="fr-FR" dirty="0" err="1"/>
              <a:t>Creation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variables </a:t>
            </a:r>
            <a:br>
              <a:rPr lang="fr-FR" dirty="0"/>
            </a:b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reapeating</a:t>
            </a:r>
            <a:r>
              <a:rPr lang="fr-FR" dirty="0"/>
              <a:t> "</a:t>
            </a:r>
            <a:r>
              <a:rPr lang="fr-FR" dirty="0" err="1"/>
              <a:t>a":a</a:t>
            </a:r>
            <a:r>
              <a:rPr lang="fr-FR" dirty="0"/>
              <a:t>, "</a:t>
            </a:r>
            <a:r>
              <a:rPr lang="fr-FR" dirty="0" err="1"/>
              <a:t>b":b</a:t>
            </a:r>
            <a:r>
              <a:rPr lang="fr-FR" dirty="0"/>
              <a:t>, </a:t>
            </a:r>
            <a:r>
              <a:rPr lang="fr-FR" dirty="0" err="1"/>
              <a:t>simply</a:t>
            </a:r>
            <a:r>
              <a:rPr lang="fr-FR" dirty="0"/>
              <a:t> {</a:t>
            </a:r>
            <a:r>
              <a:rPr lang="fr-FR" dirty="0" err="1"/>
              <a:t>a,b</a:t>
            </a:r>
            <a:r>
              <a:rPr lang="fr-FR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47D72-4F5E-120F-0B9D-F0D81866C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201" y="2275689"/>
            <a:ext cx="8458933" cy="29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18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4A798-CF38-6E0D-55CA-4F4F75900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Structured</a:t>
            </a:r>
            <a:r>
              <a:rPr lang="fr-FR" dirty="0"/>
              <a:t> </a:t>
            </a:r>
            <a:r>
              <a:rPr lang="fr-FR" dirty="0" err="1"/>
              <a:t>Logging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8B29C-E06E-9089-591D-F7CF88A5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390" y="2101715"/>
            <a:ext cx="5761219" cy="2133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BB0009-7432-280D-D08C-58DD7CA82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10266"/>
            <a:ext cx="10314564" cy="15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44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EE169-0A76-F888-1EFC-96B1DBF76DA2}"/>
              </a:ext>
            </a:extLst>
          </p:cNvPr>
          <p:cNvSpPr txBox="1"/>
          <p:nvPr/>
        </p:nvSpPr>
        <p:spPr>
          <a:xfrm>
            <a:off x="5052646" y="2186353"/>
            <a:ext cx="17040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JavaScript</a:t>
            </a:r>
          </a:p>
          <a:p>
            <a:endParaRPr lang="fr-FR" sz="2800" dirty="0"/>
          </a:p>
          <a:p>
            <a:r>
              <a:rPr lang="fr-FR" sz="2800" dirty="0"/>
              <a:t>JSON</a:t>
            </a:r>
          </a:p>
          <a:p>
            <a:endParaRPr lang="fr-FR" sz="2800" dirty="0"/>
          </a:p>
          <a:p>
            <a:r>
              <a:rPr lang="fr-FR" sz="2800" dirty="0" err="1"/>
              <a:t>TypeScript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TSX</a:t>
            </a:r>
          </a:p>
        </p:txBody>
      </p:sp>
    </p:spTree>
    <p:extLst>
      <p:ext uri="{BB962C8B-B14F-4D97-AF65-F5344CB8AC3E}">
        <p14:creationId xmlns:p14="http://schemas.microsoft.com/office/powerpoint/2010/main" val="2008390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6EA7-3D26-BFAB-AADA-7B34FE36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Object De-</a:t>
            </a:r>
            <a:r>
              <a:rPr lang="fr-FR" dirty="0" err="1"/>
              <a:t>Structuring</a:t>
            </a:r>
            <a:r>
              <a:rPr lang="fr-FR" dirty="0"/>
              <a:t> to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D18DD-85FF-697F-B9FA-C943842CB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827" y="1325563"/>
            <a:ext cx="4332345" cy="366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988FF-0449-A42F-7368-3CA1EFD06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177" y="5339849"/>
            <a:ext cx="2819644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87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Objects</a:t>
            </a:r>
            <a:r>
              <a:rPr lang="fr-FR" dirty="0"/>
              <a:t> (~= </a:t>
            </a:r>
            <a:r>
              <a:rPr lang="fr-FR" dirty="0" err="1"/>
              <a:t>HashMap</a:t>
            </a:r>
            <a:r>
              <a:rPr lang="fr-FR" dirty="0"/>
              <a:t>&lt;String,*&gt;)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A8C05-A454-1BB3-E97A-2807B2D3D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4" y="791245"/>
            <a:ext cx="4784436" cy="471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F1351-8F8A-A7F0-AAEA-AE50EFCE8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92" y="3393831"/>
            <a:ext cx="4546394" cy="3280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BC44C-C281-763D-0E7C-AC98A8489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4" y="5643427"/>
            <a:ext cx="4179277" cy="12145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3D5354-54BC-1F33-AECA-BB1C126A0D88}"/>
              </a:ext>
            </a:extLst>
          </p:cNvPr>
          <p:cNvSpPr txBox="1"/>
          <p:nvPr/>
        </p:nvSpPr>
        <p:spPr>
          <a:xfrm>
            <a:off x="7104185" y="2985329"/>
            <a:ext cx="3484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field</a:t>
            </a:r>
            <a:r>
              <a:rPr lang="fr-FR" sz="2400" dirty="0"/>
              <a:t> </a:t>
            </a:r>
            <a:r>
              <a:rPr lang="fr-FR" sz="2400" dirty="0" err="1"/>
              <a:t>Array</a:t>
            </a:r>
            <a:r>
              <a:rPr lang="fr-FR" sz="2400" dirty="0"/>
              <a:t> notation :</a:t>
            </a:r>
          </a:p>
        </p:txBody>
      </p:sp>
    </p:spTree>
    <p:extLst>
      <p:ext uri="{BB962C8B-B14F-4D97-AF65-F5344CB8AC3E}">
        <p14:creationId xmlns:p14="http://schemas.microsoft.com/office/powerpoint/2010/main" val="1500199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E7D0-918B-ADB2-244C-58621DD3B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31"/>
            <a:ext cx="10515600" cy="849923"/>
          </a:xfrm>
        </p:spPr>
        <p:txBody>
          <a:bodyPr/>
          <a:lstStyle/>
          <a:p>
            <a:pPr algn="ctr"/>
            <a:r>
              <a:rPr lang="fr-FR" dirty="0" err="1"/>
              <a:t>Undefined</a:t>
            </a:r>
            <a:r>
              <a:rPr lang="fr-FR" dirty="0"/>
              <a:t> Field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ED651-11AF-C135-14EE-2C99055D0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477" y="848492"/>
            <a:ext cx="2913185" cy="59684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1D504-EA02-D21C-3E2C-2512A9BAACFC}"/>
              </a:ext>
            </a:extLst>
          </p:cNvPr>
          <p:cNvSpPr txBox="1"/>
          <p:nvPr/>
        </p:nvSpPr>
        <p:spPr>
          <a:xfrm>
            <a:off x="7803186" y="1735388"/>
            <a:ext cx="3301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get</a:t>
            </a:r>
            <a:r>
              <a:rPr lang="fr-FR" sz="2000" dirty="0"/>
              <a:t> </a:t>
            </a:r>
            <a:r>
              <a:rPr lang="fr-FR" sz="2000" dirty="0" err="1"/>
              <a:t>unknown</a:t>
            </a:r>
            <a:r>
              <a:rPr lang="fr-FR" sz="2000" dirty="0"/>
              <a:t> </a:t>
            </a:r>
            <a:r>
              <a:rPr lang="fr-FR" sz="2000" dirty="0" err="1"/>
              <a:t>field</a:t>
            </a:r>
            <a:endParaRPr lang="fr-FR" sz="2000" dirty="0"/>
          </a:p>
          <a:p>
            <a:r>
              <a:rPr lang="fr-FR" sz="2000" dirty="0"/>
              <a:t>=&gt; NO </a:t>
            </a:r>
            <a:r>
              <a:rPr lang="fr-FR" sz="2000" dirty="0" err="1"/>
              <a:t>error</a:t>
            </a:r>
            <a:r>
              <a:rPr lang="fr-FR" sz="2000" dirty="0"/>
              <a:t>, return </a:t>
            </a:r>
            <a:r>
              <a:rPr lang="fr-FR" sz="2000" dirty="0" err="1"/>
              <a:t>undefined</a:t>
            </a:r>
            <a:endParaRPr lang="fr-F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3F8B4-5505-2876-0AB2-F0FC5134FE0E}"/>
              </a:ext>
            </a:extLst>
          </p:cNvPr>
          <p:cNvSpPr txBox="1"/>
          <p:nvPr/>
        </p:nvSpPr>
        <p:spPr>
          <a:xfrm>
            <a:off x="7803185" y="2933765"/>
            <a:ext cx="2762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add</a:t>
            </a:r>
            <a:r>
              <a:rPr lang="fr-FR" sz="2000" dirty="0"/>
              <a:t> new </a:t>
            </a:r>
            <a:r>
              <a:rPr lang="fr-FR" sz="2000" dirty="0" err="1"/>
              <a:t>field</a:t>
            </a:r>
            <a:r>
              <a:rPr lang="fr-FR" sz="2000" dirty="0"/>
              <a:t> on first 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0F4238-EE0B-9C4E-E9EA-FD851179D89A}"/>
              </a:ext>
            </a:extLst>
          </p:cNvPr>
          <p:cNvSpPr txBox="1"/>
          <p:nvPr/>
        </p:nvSpPr>
        <p:spPr>
          <a:xfrm>
            <a:off x="7803185" y="4847231"/>
            <a:ext cx="1363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delete</a:t>
            </a:r>
            <a:r>
              <a:rPr lang="fr-FR" sz="2000" dirty="0"/>
              <a:t> </a:t>
            </a:r>
            <a:r>
              <a:rPr lang="fr-FR" sz="2000" dirty="0" err="1"/>
              <a:t>field</a:t>
            </a:r>
            <a:endParaRPr lang="fr-FR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5B79FA-73F5-AC9A-D92D-2FEB3BDBB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151" y="4486085"/>
            <a:ext cx="2438144" cy="2282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D99FAC-DA32-A4BE-8878-D5E0FBEDB8E3}"/>
              </a:ext>
            </a:extLst>
          </p:cNvPr>
          <p:cNvSpPr txBox="1"/>
          <p:nvPr/>
        </p:nvSpPr>
        <p:spPr>
          <a:xfrm>
            <a:off x="9663432" y="4128773"/>
            <a:ext cx="2139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set </a:t>
            </a:r>
            <a:r>
              <a:rPr lang="fr-FR" sz="2000" dirty="0" err="1"/>
              <a:t>field</a:t>
            </a:r>
            <a:r>
              <a:rPr lang="fr-FR" sz="2000" dirty="0"/>
              <a:t> </a:t>
            </a:r>
            <a:r>
              <a:rPr lang="fr-FR" sz="2000" dirty="0" err="1"/>
              <a:t>undefined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641839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Syntaxic</a:t>
            </a:r>
            <a:r>
              <a:rPr lang="fr-FR" dirty="0"/>
              <a:t> Sugar for Object </a:t>
            </a:r>
            <a:r>
              <a:rPr lang="fr-FR" dirty="0" err="1"/>
              <a:t>Creations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C403E-5F2B-6695-EE73-7FF1FFAF1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278" y="1422625"/>
            <a:ext cx="4066692" cy="4455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912EFD-CF04-A27C-15E5-1AB59D0A8A72}"/>
              </a:ext>
            </a:extLst>
          </p:cNvPr>
          <p:cNvSpPr txBox="1"/>
          <p:nvPr/>
        </p:nvSpPr>
        <p:spPr>
          <a:xfrm>
            <a:off x="7121769" y="3013501"/>
            <a:ext cx="4630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can </a:t>
            </a:r>
            <a:r>
              <a:rPr lang="fr-FR" sz="2400" dirty="0" err="1"/>
              <a:t>ommit</a:t>
            </a:r>
            <a:r>
              <a:rPr lang="fr-FR" sz="2400" dirty="0"/>
              <a:t>   </a:t>
            </a:r>
            <a:r>
              <a:rPr lang="fr-FR" sz="2400" dirty="0" err="1"/>
              <a:t>quotes</a:t>
            </a:r>
            <a:r>
              <a:rPr lang="fr-FR" sz="2400" dirty="0"/>
              <a:t>, double-</a:t>
            </a:r>
            <a:r>
              <a:rPr lang="fr-FR" sz="2400" dirty="0" err="1"/>
              <a:t>quotes</a:t>
            </a:r>
            <a:r>
              <a:rPr lang="fr-FR" sz="2400" dirty="0"/>
              <a:t>,</a:t>
            </a:r>
          </a:p>
          <a:p>
            <a:r>
              <a:rPr lang="fr-FR" sz="2400" dirty="0"/>
              <a:t>and </a:t>
            </a:r>
            <a:r>
              <a:rPr lang="fr-FR" sz="2400" dirty="0" err="1"/>
              <a:t>even</a:t>
            </a:r>
            <a:r>
              <a:rPr lang="fr-FR" sz="2400" dirty="0"/>
              <a:t> variable </a:t>
            </a:r>
            <a:r>
              <a:rPr lang="fr-FR" sz="2400" dirty="0" err="1"/>
              <a:t>name</a:t>
            </a:r>
            <a:r>
              <a:rPr lang="fr-FR" sz="2400" dirty="0"/>
              <a:t> as in  'y': 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E043C-2AD8-A123-BAB7-0299CC082B65}"/>
              </a:ext>
            </a:extLst>
          </p:cNvPr>
          <p:cNvSpPr txBox="1"/>
          <p:nvPr/>
        </p:nvSpPr>
        <p:spPr>
          <a:xfrm>
            <a:off x="7217847" y="4078794"/>
            <a:ext cx="3424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object</a:t>
            </a:r>
            <a:r>
              <a:rPr lang="fr-FR" sz="2400" dirty="0"/>
              <a:t> </a:t>
            </a:r>
            <a:r>
              <a:rPr lang="fr-FR" sz="2400" dirty="0" err="1"/>
              <a:t>spreading</a:t>
            </a:r>
            <a:r>
              <a:rPr lang="fr-FR" sz="2400" dirty="0"/>
              <a:t> </a:t>
            </a:r>
            <a:r>
              <a:rPr lang="fr-FR" sz="2400" dirty="0" err="1"/>
              <a:t>operator</a:t>
            </a:r>
            <a:endParaRPr lang="fr-FR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202DE3-6485-F562-D4A4-DA463263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738" y="5892919"/>
            <a:ext cx="2967624" cy="942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D66C68-2A11-2CA0-70E4-799117AFD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800" y="5936853"/>
            <a:ext cx="2133800" cy="8548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56620A-CE67-F84B-BE24-D1EA79A1C65A}"/>
              </a:ext>
            </a:extLst>
          </p:cNvPr>
          <p:cNvSpPr txBox="1"/>
          <p:nvPr/>
        </p:nvSpPr>
        <p:spPr>
          <a:xfrm>
            <a:off x="6340970" y="541879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 (last value </a:t>
            </a:r>
            <a:r>
              <a:rPr lang="fr-FR" sz="2000" dirty="0" err="1"/>
              <a:t>override</a:t>
            </a:r>
            <a:r>
              <a:rPr lang="fr-FR" sz="2000" dirty="0"/>
              <a:t> </a:t>
            </a:r>
            <a:r>
              <a:rPr lang="fr-FR" sz="2000" dirty="0" err="1"/>
              <a:t>previous</a:t>
            </a:r>
            <a:r>
              <a:rPr lang="fr-FR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1602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Array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DA4D6-CA8C-9A07-3060-6BB065832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87" y="1664971"/>
            <a:ext cx="3602004" cy="3782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630B75-AE55-1DFC-59A9-CF9BBE590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006" y="3221490"/>
            <a:ext cx="3098039" cy="534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7A859A-19D2-2E5C-9A40-0DE272085346}"/>
              </a:ext>
            </a:extLst>
          </p:cNvPr>
          <p:cNvSpPr txBox="1"/>
          <p:nvPr/>
        </p:nvSpPr>
        <p:spPr>
          <a:xfrm>
            <a:off x="7534370" y="2759825"/>
            <a:ext cx="257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spreading</a:t>
            </a:r>
            <a:r>
              <a:rPr lang="fr-FR" sz="2400" dirty="0"/>
              <a:t> </a:t>
            </a:r>
            <a:r>
              <a:rPr lang="fr-FR" sz="2400" dirty="0" err="1"/>
              <a:t>operator</a:t>
            </a:r>
            <a:endParaRPr lang="fr-FR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58AF9F-EC8C-3CC5-FCEE-D65744960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006" y="3808025"/>
            <a:ext cx="3912794" cy="109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40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Functions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EAF99-B006-1E8C-E281-C2EEEC86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946" y="1817270"/>
            <a:ext cx="6746239" cy="322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4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Functions</a:t>
            </a:r>
            <a:r>
              <a:rPr lang="fr-FR" dirty="0"/>
              <a:t> are Object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045B5-AFC4-4B82-9967-C648EA607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949" y="1955588"/>
            <a:ext cx="6120360" cy="286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90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Arrow (Lambda) </a:t>
            </a:r>
            <a:r>
              <a:rPr lang="fr-FR" dirty="0" err="1"/>
              <a:t>Function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C1D2B-1204-9615-2D3B-31C35FF1E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6" y="1780419"/>
            <a:ext cx="7082785" cy="3627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C839AA-F0EB-FF45-F2C4-AADF91E1098A}"/>
              </a:ext>
            </a:extLst>
          </p:cNvPr>
          <p:cNvSpPr txBox="1"/>
          <p:nvPr/>
        </p:nvSpPr>
        <p:spPr>
          <a:xfrm>
            <a:off x="8558591" y="1848152"/>
            <a:ext cx="310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arrow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code block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D96EF-5F54-758D-B8BA-DBBDFE2D7F89}"/>
              </a:ext>
            </a:extLst>
          </p:cNvPr>
          <p:cNvSpPr txBox="1"/>
          <p:nvPr/>
        </p:nvSpPr>
        <p:spPr>
          <a:xfrm>
            <a:off x="8473924" y="3858380"/>
            <a:ext cx="3100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arrow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expression</a:t>
            </a:r>
          </a:p>
        </p:txBody>
      </p:sp>
    </p:spTree>
    <p:extLst>
      <p:ext uri="{BB962C8B-B14F-4D97-AF65-F5344CB8AC3E}">
        <p14:creationId xmlns:p14="http://schemas.microsoft.com/office/powerpoint/2010/main" val="2035200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1418492"/>
          </a:xfrm>
        </p:spPr>
        <p:txBody>
          <a:bodyPr/>
          <a:lstStyle/>
          <a:p>
            <a:pPr algn="ctr"/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as </a:t>
            </a:r>
            <a:r>
              <a:rPr lang="fr-FR" dirty="0" err="1"/>
              <a:t>field</a:t>
            </a:r>
            <a:r>
              <a:rPr lang="fr-FR" dirty="0"/>
              <a:t> ~ </a:t>
            </a:r>
            <a:r>
              <a:rPr lang="fr-FR" dirty="0" err="1"/>
              <a:t>method</a:t>
            </a:r>
            <a:r>
              <a:rPr lang="fr-FR" dirty="0"/>
              <a:t> ?</a:t>
            </a:r>
            <a:br>
              <a:rPr lang="fr-FR" dirty="0"/>
            </a:br>
            <a:r>
              <a:rPr lang="fr-FR" dirty="0" err="1"/>
              <a:t>this</a:t>
            </a:r>
            <a:r>
              <a:rPr lang="fr-FR" dirty="0"/>
              <a:t> = 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3CC4D-9349-65DE-DB01-407EDF4A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493" y="2484415"/>
            <a:ext cx="8620219" cy="22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9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"</a:t>
            </a:r>
            <a:r>
              <a:rPr lang="fr-FR" dirty="0" err="1"/>
              <a:t>this</a:t>
            </a:r>
            <a:r>
              <a:rPr lang="fr-FR" dirty="0"/>
              <a:t>" </a:t>
            </a:r>
            <a:r>
              <a:rPr lang="fr-FR" dirty="0" err="1"/>
              <a:t>bounded</a:t>
            </a:r>
            <a:r>
              <a:rPr lang="fr-FR" dirty="0"/>
              <a:t> to </a:t>
            </a:r>
            <a:r>
              <a:rPr lang="fr-FR" dirty="0" err="1"/>
              <a:t>function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F677C-5105-940E-042D-920DC3E23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311" y="2017486"/>
            <a:ext cx="5042709" cy="240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4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JavaScript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C1BD4-2132-E551-9540-0847B1BC8AFF}"/>
              </a:ext>
            </a:extLst>
          </p:cNvPr>
          <p:cNvSpPr txBox="1"/>
          <p:nvPr/>
        </p:nvSpPr>
        <p:spPr>
          <a:xfrm>
            <a:off x="4929555" y="1963615"/>
            <a:ext cx="2244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Java  Script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89E4ED4-D5A6-B8D7-49C3-821079C2C15C}"/>
              </a:ext>
            </a:extLst>
          </p:cNvPr>
          <p:cNvSpPr/>
          <p:nvPr/>
        </p:nvSpPr>
        <p:spPr>
          <a:xfrm rot="2338132">
            <a:off x="4981553" y="2592902"/>
            <a:ext cx="278714" cy="8177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0D06614-D6F5-4B8F-770C-9FEC4F8E93E3}"/>
              </a:ext>
            </a:extLst>
          </p:cNvPr>
          <p:cNvSpPr/>
          <p:nvPr/>
        </p:nvSpPr>
        <p:spPr>
          <a:xfrm rot="19184785">
            <a:off x="6708998" y="2582043"/>
            <a:ext cx="278714" cy="8177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5CE21-6D7F-9AFC-D3B6-0E1493A35471}"/>
              </a:ext>
            </a:extLst>
          </p:cNvPr>
          <p:cNvSpPr txBox="1"/>
          <p:nvPr/>
        </p:nvSpPr>
        <p:spPr>
          <a:xfrm>
            <a:off x="1191314" y="3490517"/>
            <a:ext cx="4726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Syntax</a:t>
            </a:r>
            <a:r>
              <a:rPr lang="fr-FR" sz="2800" dirty="0"/>
              <a:t> </a:t>
            </a:r>
            <a:r>
              <a:rPr lang="fr-FR" sz="2800" dirty="0" err="1"/>
              <a:t>inspired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"Java"</a:t>
            </a:r>
          </a:p>
          <a:p>
            <a:r>
              <a:rPr lang="fr-FR" sz="2800" dirty="0"/>
              <a:t>(</a:t>
            </a:r>
            <a:r>
              <a:rPr lang="fr-FR" sz="2800" dirty="0" err="1"/>
              <a:t>itself</a:t>
            </a:r>
            <a:r>
              <a:rPr lang="fr-FR" sz="2800" dirty="0"/>
              <a:t> </a:t>
            </a:r>
            <a:r>
              <a:rPr lang="fr-FR" sz="2800" dirty="0" err="1"/>
              <a:t>inspired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"C", "C++")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F6056-9A2F-F6F9-A74C-CC3F5C528012}"/>
              </a:ext>
            </a:extLst>
          </p:cNvPr>
          <p:cNvSpPr txBox="1"/>
          <p:nvPr/>
        </p:nvSpPr>
        <p:spPr>
          <a:xfrm>
            <a:off x="6718745" y="3490517"/>
            <a:ext cx="525573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untyped</a:t>
            </a:r>
            <a:r>
              <a:rPr lang="fr-FR" sz="2800" dirty="0"/>
              <a:t> at compile-time,</a:t>
            </a:r>
          </a:p>
          <a:p>
            <a:r>
              <a:rPr lang="fr-FR" sz="2800" b="1" dirty="0" err="1"/>
              <a:t>interpreted</a:t>
            </a:r>
            <a:r>
              <a:rPr lang="fr-FR" sz="2800" b="1" dirty="0"/>
              <a:t> at runtime</a:t>
            </a:r>
            <a:r>
              <a:rPr lang="fr-FR" sz="2800" dirty="0"/>
              <a:t> </a:t>
            </a:r>
          </a:p>
          <a:p>
            <a:r>
              <a:rPr lang="fr-FR" sz="2800" dirty="0"/>
              <a:t>like "script" </a:t>
            </a:r>
            <a:r>
              <a:rPr lang="fr-FR" sz="2800" dirty="0" err="1"/>
              <a:t>shells</a:t>
            </a:r>
            <a:r>
              <a:rPr lang="fr-FR" sz="2800" dirty="0"/>
              <a:t>.</a:t>
            </a:r>
          </a:p>
          <a:p>
            <a:endParaRPr lang="fr-FR" sz="2800" dirty="0"/>
          </a:p>
          <a:p>
            <a:r>
              <a:rPr lang="fr-FR" sz="2800" dirty="0" err="1"/>
              <a:t>only</a:t>
            </a:r>
            <a:r>
              <a:rPr lang="fr-FR" sz="2800" dirty="0"/>
              <a:t> "string", "</a:t>
            </a:r>
            <a:r>
              <a:rPr lang="fr-FR" sz="2800" dirty="0" err="1"/>
              <a:t>numeric</a:t>
            </a:r>
            <a:r>
              <a:rPr lang="fr-FR" sz="2800" dirty="0"/>
              <a:t>", </a:t>
            </a:r>
            <a:r>
              <a:rPr lang="fr-FR" sz="2800" dirty="0" err="1"/>
              <a:t>boolean</a:t>
            </a:r>
            <a:r>
              <a:rPr lang="fr-FR" sz="2800" dirty="0"/>
              <a:t>".</a:t>
            </a:r>
          </a:p>
          <a:p>
            <a:r>
              <a:rPr lang="fr-FR" sz="2800" dirty="0"/>
              <a:t>no "class" or type </a:t>
            </a:r>
            <a:r>
              <a:rPr lang="fr-FR" sz="2800" dirty="0" err="1"/>
              <a:t>declarations</a:t>
            </a:r>
            <a:r>
              <a:rPr lang="fr-FR" sz="28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529759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Function</a:t>
            </a:r>
            <a:r>
              <a:rPr lang="fr-FR" dirty="0"/>
              <a:t> as "Class" </a:t>
            </a:r>
            <a:r>
              <a:rPr lang="fr-FR" dirty="0" err="1"/>
              <a:t>Constructor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2B82-C7B9-D3C9-5701-75CDAAB1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02" y="2019719"/>
            <a:ext cx="9508478" cy="322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0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2D835-46AF-7242-BC6D-78988FC91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82" y="1773535"/>
            <a:ext cx="7904974" cy="3144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AE3B67-22E1-9C8E-3503-C7831A5652F0}"/>
              </a:ext>
            </a:extLst>
          </p:cNvPr>
          <p:cNvSpPr txBox="1"/>
          <p:nvPr/>
        </p:nvSpPr>
        <p:spPr>
          <a:xfrm>
            <a:off x="552659" y="1149843"/>
            <a:ext cx="943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adding</a:t>
            </a:r>
            <a:r>
              <a:rPr lang="fr-FR" sz="2000" dirty="0"/>
              <a:t> </a:t>
            </a:r>
            <a:r>
              <a:rPr lang="fr-FR" sz="2000" dirty="0" err="1"/>
              <a:t>field</a:t>
            </a:r>
            <a:r>
              <a:rPr lang="fr-FR" sz="2000" dirty="0"/>
              <a:t> (</a:t>
            </a:r>
            <a:r>
              <a:rPr lang="fr-FR" sz="2000" dirty="0" err="1"/>
              <a:t>property</a:t>
            </a:r>
            <a:r>
              <a:rPr lang="fr-FR" sz="2000" dirty="0"/>
              <a:t> / </a:t>
            </a:r>
            <a:r>
              <a:rPr lang="fr-FR" sz="2000" dirty="0" err="1"/>
              <a:t>method</a:t>
            </a:r>
            <a:r>
              <a:rPr lang="fr-FR" sz="2000" dirty="0"/>
              <a:t>) to </a:t>
            </a:r>
            <a:r>
              <a:rPr lang="fr-FR" sz="2000" dirty="0" err="1"/>
              <a:t>object</a:t>
            </a:r>
            <a:r>
              <a:rPr lang="fr-FR" sz="2000" dirty="0"/>
              <a:t> prototype =&gt;  </a:t>
            </a:r>
            <a:r>
              <a:rPr lang="fr-FR" sz="2000" dirty="0" err="1"/>
              <a:t>adding</a:t>
            </a:r>
            <a:r>
              <a:rPr lang="fr-FR" sz="2000" dirty="0"/>
              <a:t> to all </a:t>
            </a:r>
            <a:r>
              <a:rPr lang="fr-FR" sz="2000" dirty="0" err="1"/>
              <a:t>impacted</a:t>
            </a:r>
            <a:r>
              <a:rPr lang="fr-FR" sz="2000" dirty="0"/>
              <a:t> instances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24CF1E-97FA-2D68-7A7D-97C8A5F68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382" y="5141997"/>
            <a:ext cx="4334128" cy="161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41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7"/>
            <a:ext cx="10515600" cy="1225899"/>
          </a:xfrm>
        </p:spPr>
        <p:txBody>
          <a:bodyPr/>
          <a:lstStyle/>
          <a:p>
            <a:pPr algn="ctr"/>
            <a:r>
              <a:rPr lang="fr-FR" dirty="0" err="1"/>
              <a:t>emulated</a:t>
            </a:r>
            <a:r>
              <a:rPr lang="fr-FR" dirty="0"/>
              <a:t> class </a:t>
            </a:r>
            <a:r>
              <a:rPr lang="fr-FR" dirty="0" err="1"/>
              <a:t>with</a:t>
            </a:r>
            <a:r>
              <a:rPr lang="fr-FR" dirty="0"/>
              <a:t> Prototype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before</a:t>
            </a:r>
            <a:r>
              <a:rPr lang="fr-FR" dirty="0"/>
              <a:t> EcmaScript2015)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88644F-7962-C8BC-4010-3CE9B408F179}"/>
              </a:ext>
            </a:extLst>
          </p:cNvPr>
          <p:cNvSpPr txBox="1"/>
          <p:nvPr/>
        </p:nvSpPr>
        <p:spPr>
          <a:xfrm>
            <a:off x="2396532" y="2225709"/>
            <a:ext cx="72238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Typescript</a:t>
            </a:r>
            <a:r>
              <a:rPr lang="fr-FR" sz="2000" dirty="0"/>
              <a:t>  (transpiler to JavaScript)</a:t>
            </a:r>
          </a:p>
          <a:p>
            <a:endParaRPr lang="fr-FR" sz="2000" dirty="0"/>
          </a:p>
          <a:p>
            <a:r>
              <a:rPr lang="fr-FR" sz="2000" dirty="0"/>
              <a:t>class are </a:t>
            </a:r>
            <a:r>
              <a:rPr lang="fr-FR" sz="2000" dirty="0" err="1"/>
              <a:t>emulated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prototype </a:t>
            </a:r>
            <a:r>
              <a:rPr lang="fr-FR" sz="2000" dirty="0" err="1"/>
              <a:t>before</a:t>
            </a:r>
            <a:r>
              <a:rPr lang="fr-FR" sz="2000" dirty="0"/>
              <a:t> EcmaScript2015</a:t>
            </a:r>
          </a:p>
          <a:p>
            <a:endParaRPr lang="fr-FR" sz="2000" dirty="0"/>
          </a:p>
          <a:p>
            <a:r>
              <a:rPr lang="fr-FR" sz="2000" dirty="0"/>
              <a:t>looks like class </a:t>
            </a:r>
            <a:r>
              <a:rPr lang="fr-FR" sz="2000" dirty="0" err="1"/>
              <a:t>after</a:t>
            </a:r>
            <a:r>
              <a:rPr lang="fr-FR" sz="2000" dirty="0"/>
              <a:t> ( but </a:t>
            </a:r>
            <a:r>
              <a:rPr lang="fr-FR" sz="2000" dirty="0" err="1"/>
              <a:t>internally</a:t>
            </a:r>
            <a:r>
              <a:rPr lang="fr-FR" sz="2000" dirty="0"/>
              <a:t>, </a:t>
            </a:r>
            <a:r>
              <a:rPr lang="fr-FR" sz="2000" dirty="0" err="1"/>
              <a:t>still</a:t>
            </a:r>
            <a:r>
              <a:rPr lang="fr-FR" sz="2000" dirty="0"/>
              <a:t> mutable prototype </a:t>
            </a:r>
            <a:r>
              <a:rPr lang="fr-FR" sz="2000" dirty="0" err="1"/>
              <a:t>obects</a:t>
            </a:r>
            <a:r>
              <a:rPr lang="fr-FR" sz="2000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53452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07" y="85409"/>
            <a:ext cx="10515600" cy="1306285"/>
          </a:xfrm>
        </p:spPr>
        <p:txBody>
          <a:bodyPr/>
          <a:lstStyle/>
          <a:p>
            <a:pPr algn="ctr"/>
            <a:r>
              <a:rPr lang="fr-FR" dirty="0"/>
              <a:t>Type checking ?</a:t>
            </a:r>
            <a:br>
              <a:rPr lang="fr-FR" dirty="0"/>
            </a:br>
            <a:r>
              <a:rPr lang="fr-FR" dirty="0"/>
              <a:t>at "Compile Time" 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FB8D2-09CC-7F58-6D31-2459F20284BD}"/>
              </a:ext>
            </a:extLst>
          </p:cNvPr>
          <p:cNvSpPr txBox="1"/>
          <p:nvPr/>
        </p:nvSpPr>
        <p:spPr>
          <a:xfrm>
            <a:off x="2964263" y="2692959"/>
            <a:ext cx="726487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add</a:t>
            </a:r>
            <a:r>
              <a:rPr lang="fr-FR" sz="2800" dirty="0"/>
              <a:t> </a:t>
            </a:r>
            <a:r>
              <a:rPr lang="fr-FR" sz="2800" dirty="0" err="1"/>
              <a:t>optional</a:t>
            </a:r>
            <a:r>
              <a:rPr lang="fr-FR" sz="2800" dirty="0"/>
              <a:t>  " : &lt;</a:t>
            </a:r>
            <a:r>
              <a:rPr lang="fr-FR" sz="2800" dirty="0" err="1"/>
              <a:t>typeDeclaration</a:t>
            </a:r>
            <a:r>
              <a:rPr lang="fr-FR" sz="2800" dirty="0"/>
              <a:t>&gt;"  to variables</a:t>
            </a:r>
          </a:p>
          <a:p>
            <a:endParaRPr lang="fr-FR" sz="2800" dirty="0"/>
          </a:p>
          <a:p>
            <a:r>
              <a:rPr lang="fr-FR" sz="2800" dirty="0" err="1"/>
              <a:t>TypeScript</a:t>
            </a:r>
            <a:r>
              <a:rPr lang="fr-FR" sz="2800" dirty="0"/>
              <a:t> = </a:t>
            </a:r>
            <a:r>
              <a:rPr lang="fr-FR" sz="2800" dirty="0" err="1"/>
              <a:t>superset</a:t>
            </a:r>
            <a:r>
              <a:rPr lang="fr-FR" sz="2800" dirty="0"/>
              <a:t> of JavaScript langage</a:t>
            </a:r>
          </a:p>
          <a:p>
            <a:endParaRPr lang="fr-FR" sz="2800" dirty="0"/>
          </a:p>
          <a:p>
            <a:r>
              <a:rPr lang="fr-FR" sz="2800" dirty="0"/>
              <a:t> a JavaScript file </a:t>
            </a:r>
            <a:r>
              <a:rPr lang="fr-FR" sz="2800" dirty="0" err="1"/>
              <a:t>is</a:t>
            </a:r>
            <a:r>
              <a:rPr lang="fr-FR" sz="2800" dirty="0"/>
              <a:t> a </a:t>
            </a:r>
            <a:r>
              <a:rPr lang="fr-FR" sz="2800" dirty="0" err="1"/>
              <a:t>TypeScript</a:t>
            </a:r>
            <a:r>
              <a:rPr lang="fr-FR" sz="2800" dirty="0"/>
              <a:t> file</a:t>
            </a:r>
          </a:p>
          <a:p>
            <a:r>
              <a:rPr lang="fr-FR" sz="2800" dirty="0"/>
              <a:t>(</a:t>
            </a:r>
            <a:r>
              <a:rPr lang="fr-FR" sz="2800" dirty="0" err="1"/>
              <a:t>valid</a:t>
            </a:r>
            <a:r>
              <a:rPr lang="fr-FR" sz="2800" dirty="0"/>
              <a:t> </a:t>
            </a:r>
            <a:r>
              <a:rPr lang="fr-FR" sz="2800" dirty="0" err="1"/>
              <a:t>grammar</a:t>
            </a:r>
            <a:r>
              <a:rPr lang="fr-FR" sz="2800" dirty="0"/>
              <a:t>, but </a:t>
            </a:r>
            <a:r>
              <a:rPr lang="fr-FR" sz="2800" dirty="0" err="1"/>
              <a:t>maybe</a:t>
            </a:r>
            <a:r>
              <a:rPr lang="fr-FR" sz="2800" dirty="0"/>
              <a:t> </a:t>
            </a:r>
            <a:r>
              <a:rPr lang="fr-FR" sz="2800" dirty="0" err="1"/>
              <a:t>invalid</a:t>
            </a:r>
            <a:r>
              <a:rPr lang="fr-FR" sz="2800" dirty="0"/>
              <a:t> type check)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516358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/>
              <a:t>Edit </a:t>
            </a:r>
            <a:r>
              <a:rPr lang="fr-FR" dirty="0" err="1"/>
              <a:t>Js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": &lt;type&gt;" to variables</a:t>
            </a:r>
            <a:br>
              <a:rPr lang="fr-FR" dirty="0"/>
            </a:br>
            <a:r>
              <a:rPr lang="fr-FR" dirty="0"/>
              <a:t>Rename file ".</a:t>
            </a:r>
            <a:r>
              <a:rPr lang="fr-FR" dirty="0" err="1"/>
              <a:t>js</a:t>
            </a:r>
            <a:r>
              <a:rPr lang="fr-FR" dirty="0"/>
              <a:t>" to ".</a:t>
            </a:r>
            <a:r>
              <a:rPr lang="fr-FR" dirty="0" err="1"/>
              <a:t>ts</a:t>
            </a:r>
            <a:r>
              <a:rPr lang="fr-FR" dirty="0"/>
              <a:t>" </a:t>
            </a:r>
            <a:r>
              <a:rPr lang="fr-FR" dirty="0" err="1"/>
              <a:t>TypeScript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6FC9B-3643-4DF5-8AB5-73176FFA1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2" y="3386004"/>
            <a:ext cx="4506687" cy="10400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B6F1F-E3B4-41AB-AD92-AA463606B65E}"/>
              </a:ext>
            </a:extLst>
          </p:cNvPr>
          <p:cNvSpPr txBox="1"/>
          <p:nvPr/>
        </p:nvSpPr>
        <p:spPr>
          <a:xfrm>
            <a:off x="336834" y="2458314"/>
            <a:ext cx="4991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": &lt;type&gt;"   </a:t>
            </a:r>
            <a:r>
              <a:rPr lang="fr-FR" sz="2800" dirty="0" err="1"/>
              <a:t>is</a:t>
            </a:r>
            <a:r>
              <a:rPr lang="fr-FR" sz="2800" dirty="0"/>
              <a:t> not </a:t>
            </a:r>
            <a:r>
              <a:rPr lang="fr-FR" sz="2800" dirty="0" err="1"/>
              <a:t>valid</a:t>
            </a:r>
            <a:r>
              <a:rPr lang="fr-FR" sz="2800" dirty="0"/>
              <a:t> JavaScript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83B8AA-BA2C-BD72-3BBD-B6E0DDBEB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576" y="3162991"/>
            <a:ext cx="4877223" cy="1486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363059-2217-BA0D-E663-AA05C1F9A8E5}"/>
              </a:ext>
            </a:extLst>
          </p:cNvPr>
          <p:cNvSpPr txBox="1"/>
          <p:nvPr/>
        </p:nvSpPr>
        <p:spPr>
          <a:xfrm>
            <a:off x="6764215" y="2451891"/>
            <a:ext cx="2819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valid</a:t>
            </a:r>
            <a:r>
              <a:rPr lang="fr-FR" sz="2800" dirty="0"/>
              <a:t> in </a:t>
            </a:r>
            <a:r>
              <a:rPr lang="fr-FR" sz="2800" dirty="0" err="1"/>
              <a:t>TypeScript</a:t>
            </a:r>
            <a:endParaRPr lang="fr-FR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4E9DED-40C5-918C-598E-5F31F1D7A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12" y="4974967"/>
            <a:ext cx="8725656" cy="17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0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FD15-49BB-C3F6-5042-0E4FE96F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83"/>
            <a:ext cx="10515600" cy="917314"/>
          </a:xfrm>
        </p:spPr>
        <p:txBody>
          <a:bodyPr/>
          <a:lstStyle/>
          <a:p>
            <a:pPr algn="ctr"/>
            <a:r>
              <a:rPr lang="fr-FR" dirty="0"/>
              <a:t>Compile Time checking 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36E2F-9775-FEEA-795F-69A56A00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87" y="1922801"/>
            <a:ext cx="6496613" cy="1284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A9A17E-17FE-BA81-1860-D889538D1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87" y="3827719"/>
            <a:ext cx="6534716" cy="1714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90215D-845F-6500-F1C8-48696113A15F}"/>
              </a:ext>
            </a:extLst>
          </p:cNvPr>
          <p:cNvSpPr txBox="1"/>
          <p:nvPr/>
        </p:nvSpPr>
        <p:spPr>
          <a:xfrm>
            <a:off x="7869256" y="2149342"/>
            <a:ext cx="3484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valid</a:t>
            </a:r>
            <a:r>
              <a:rPr lang="fr-FR" sz="2400" dirty="0"/>
              <a:t> in </a:t>
            </a:r>
            <a:r>
              <a:rPr lang="fr-FR" sz="2400" dirty="0" err="1"/>
              <a:t>untyped</a:t>
            </a:r>
            <a:r>
              <a:rPr lang="fr-FR" sz="2400" dirty="0"/>
              <a:t> JavaScript</a:t>
            </a:r>
          </a:p>
          <a:p>
            <a:r>
              <a:rPr lang="fr-FR" sz="2400" dirty="0"/>
              <a:t>but not in </a:t>
            </a:r>
            <a:r>
              <a:rPr lang="fr-FR" sz="2400" dirty="0" err="1"/>
              <a:t>TypeScript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42512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IntelliJ</a:t>
            </a:r>
            <a:r>
              <a:rPr lang="fr-FR" dirty="0"/>
              <a:t> </a:t>
            </a:r>
            <a:r>
              <a:rPr lang="fr-FR" dirty="0" err="1"/>
              <a:t>TypeScript</a:t>
            </a:r>
            <a:r>
              <a:rPr lang="fr-FR" dirty="0"/>
              <a:t> : Recompile on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9305D-0B56-F3E2-65C5-56886901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19" y="775308"/>
            <a:ext cx="9325885" cy="5977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0C7FC3-56B3-E4D5-6E21-9E7104610143}"/>
              </a:ext>
            </a:extLst>
          </p:cNvPr>
          <p:cNvSpPr/>
          <p:nvPr/>
        </p:nvSpPr>
        <p:spPr>
          <a:xfrm>
            <a:off x="4220307" y="2557306"/>
            <a:ext cx="1582615" cy="21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630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Js</a:t>
            </a:r>
            <a:r>
              <a:rPr lang="fr-FR" dirty="0"/>
              <a:t> file 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Ts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C8688-5804-707A-E2DB-F2C17E70D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81" y="1369733"/>
            <a:ext cx="3532176" cy="22099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791196-4F12-160E-EE23-F1CBBB22F2C4}"/>
              </a:ext>
            </a:extLst>
          </p:cNvPr>
          <p:cNvSpPr/>
          <p:nvPr/>
        </p:nvSpPr>
        <p:spPr>
          <a:xfrm>
            <a:off x="2451798" y="2474729"/>
            <a:ext cx="411982" cy="29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A466B1-2661-FD83-0FF6-958C67479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435" y="2697731"/>
            <a:ext cx="3532176" cy="24271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AB47FB-564C-467F-DF74-3804C7C70B87}"/>
              </a:ext>
            </a:extLst>
          </p:cNvPr>
          <p:cNvSpPr/>
          <p:nvPr/>
        </p:nvSpPr>
        <p:spPr>
          <a:xfrm>
            <a:off x="7321897" y="3853027"/>
            <a:ext cx="1173983" cy="497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1DC0114-1327-46FC-4E56-9BF7B5D0C02B}"/>
              </a:ext>
            </a:extLst>
          </p:cNvPr>
          <p:cNvSpPr/>
          <p:nvPr/>
        </p:nvSpPr>
        <p:spPr>
          <a:xfrm>
            <a:off x="6177597" y="3968839"/>
            <a:ext cx="949569" cy="2964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13F350-614B-3006-23DB-E0DA87AE5B3C}"/>
              </a:ext>
            </a:extLst>
          </p:cNvPr>
          <p:cNvSpPr txBox="1"/>
          <p:nvPr/>
        </p:nvSpPr>
        <p:spPr>
          <a:xfrm>
            <a:off x="4208866" y="3853027"/>
            <a:ext cx="19963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expand to </a:t>
            </a:r>
            <a:r>
              <a:rPr lang="fr-FR" sz="2400" dirty="0" err="1"/>
              <a:t>see</a:t>
            </a:r>
            <a:r>
              <a:rPr lang="fr-FR" sz="2400" dirty="0"/>
              <a:t> </a:t>
            </a:r>
          </a:p>
          <a:p>
            <a:r>
              <a:rPr lang="fr-FR" sz="2400" dirty="0" err="1"/>
              <a:t>generated</a:t>
            </a:r>
            <a:r>
              <a:rPr lang="fr-FR" sz="2400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216242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2260878"/>
          </a:xfrm>
        </p:spPr>
        <p:txBody>
          <a:bodyPr/>
          <a:lstStyle/>
          <a:p>
            <a:pPr algn="ctr"/>
            <a:r>
              <a:rPr lang="fr-FR" sz="4400" dirty="0"/>
              <a:t>Transpile </a:t>
            </a:r>
            <a:r>
              <a:rPr lang="fr-FR" sz="4400" dirty="0" err="1"/>
              <a:t>TypeScript</a:t>
            </a:r>
            <a:br>
              <a:rPr lang="fr-FR" sz="4400" dirty="0"/>
            </a:br>
            <a:r>
              <a:rPr lang="fr-FR" sz="4400" dirty="0"/>
              <a:t> = </a:t>
            </a:r>
            <a:r>
              <a:rPr lang="fr-FR" sz="4400" dirty="0" err="1"/>
              <a:t>generate</a:t>
            </a:r>
            <a:r>
              <a:rPr lang="fr-FR" sz="4400" dirty="0"/>
              <a:t> JS by </a:t>
            </a:r>
            <a:r>
              <a:rPr lang="fr-FR" sz="4400" dirty="0" err="1"/>
              <a:t>mostly</a:t>
            </a:r>
            <a:r>
              <a:rPr lang="fr-FR" sz="4400" dirty="0"/>
              <a:t> </a:t>
            </a:r>
            <a:r>
              <a:rPr lang="fr-FR" sz="4400" dirty="0" err="1"/>
              <a:t>removing</a:t>
            </a:r>
            <a:r>
              <a:rPr lang="fr-FR" sz="4400" dirty="0"/>
              <a:t> </a:t>
            </a:r>
            <a:br>
              <a:rPr lang="fr-FR" sz="4400" dirty="0"/>
            </a:br>
            <a:r>
              <a:rPr lang="fr-FR" sz="4400" dirty="0"/>
              <a:t>": &lt;</a:t>
            </a:r>
            <a:r>
              <a:rPr lang="fr-FR" sz="4400" dirty="0" err="1"/>
              <a:t>typeDeclaration</a:t>
            </a:r>
            <a:r>
              <a:rPr lang="fr-FR" sz="4400" dirty="0"/>
              <a:t>&gt;"</a:t>
            </a:r>
            <a:br>
              <a:rPr lang="fr-FR" sz="4400" dirty="0"/>
            </a:b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91928-8F3A-75EE-04B9-384259668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89" y="2597500"/>
            <a:ext cx="10545464" cy="29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96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Tsc</a:t>
            </a:r>
            <a:r>
              <a:rPr lang="fr-FR" dirty="0"/>
              <a:t>  (=</a:t>
            </a:r>
            <a:r>
              <a:rPr lang="fr-FR" dirty="0" err="1"/>
              <a:t>TypeScript</a:t>
            </a:r>
            <a:r>
              <a:rPr lang="fr-FR" dirty="0"/>
              <a:t> Compiler)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651A8-8457-FD29-2FA5-C8C3F1869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1" y="1018966"/>
            <a:ext cx="11507197" cy="48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38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1084384"/>
          </a:xfrm>
        </p:spPr>
        <p:txBody>
          <a:bodyPr/>
          <a:lstStyle/>
          <a:p>
            <a:pPr algn="ctr"/>
            <a:r>
              <a:rPr lang="fr-FR" dirty="0"/>
              <a:t>Birth of JavaScript : 1995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29215-07E3-51AB-AFFC-07262A138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11" y="1380959"/>
            <a:ext cx="2195872" cy="6119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9505EE-ECB7-33E9-ABF0-EF53F0F5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16" y="1380960"/>
            <a:ext cx="8898484" cy="500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20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tsc</a:t>
            </a:r>
            <a:r>
              <a:rPr lang="fr-FR" dirty="0"/>
              <a:t> --init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0ED20-5A87-CD9D-77EB-9F93FC01F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770" y="1523835"/>
            <a:ext cx="6218459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21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E6A5-7F9F-11F6-D26B-F93141AD3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459"/>
            <a:ext cx="10515600" cy="1095271"/>
          </a:xfrm>
        </p:spPr>
        <p:txBody>
          <a:bodyPr/>
          <a:lstStyle/>
          <a:p>
            <a:pPr algn="ctr"/>
            <a:r>
              <a:rPr lang="fr-FR" dirty="0" err="1"/>
              <a:t>tsconfig.json</a:t>
            </a:r>
            <a:r>
              <a:rPr lang="fr-FR" dirty="0"/>
              <a:t>  </a:t>
            </a:r>
            <a:r>
              <a:rPr lang="fr-FR" dirty="0" err="1"/>
              <a:t>using</a:t>
            </a:r>
            <a:r>
              <a:rPr lang="fr-FR" dirty="0"/>
              <a:t> ES5 ... ES2023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B759D-EC24-0AAE-FE54-A10E86D0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53" y="1284773"/>
            <a:ext cx="7563505" cy="51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16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Example </a:t>
            </a:r>
            <a:r>
              <a:rPr lang="fr-FR" dirty="0" err="1"/>
              <a:t>Emulating</a:t>
            </a:r>
            <a:r>
              <a:rPr lang="fr-FR" dirty="0"/>
              <a:t> class </a:t>
            </a:r>
            <a:r>
              <a:rPr lang="fr-FR" dirty="0" err="1"/>
              <a:t>with</a:t>
            </a:r>
            <a:r>
              <a:rPr lang="fr-FR" dirty="0"/>
              <a:t> ES5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A7245-D9EF-201F-FFE2-E05F4337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17" y="2002257"/>
            <a:ext cx="11716765" cy="44009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A65758-7DD8-C2DC-BF0D-8D5494A62BD7}"/>
              </a:ext>
            </a:extLst>
          </p:cNvPr>
          <p:cNvSpPr/>
          <p:nvPr/>
        </p:nvSpPr>
        <p:spPr>
          <a:xfrm>
            <a:off x="6903217" y="2630478"/>
            <a:ext cx="1040005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5DED1D-949A-06A4-78ED-7626172377BB}"/>
              </a:ext>
            </a:extLst>
          </p:cNvPr>
          <p:cNvSpPr/>
          <p:nvPr/>
        </p:nvSpPr>
        <p:spPr>
          <a:xfrm>
            <a:off x="7311851" y="4420759"/>
            <a:ext cx="2530510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11FA60-BB17-B31F-7A96-A74BB9F5E18E}"/>
              </a:ext>
            </a:extLst>
          </p:cNvPr>
          <p:cNvSpPr/>
          <p:nvPr/>
        </p:nvSpPr>
        <p:spPr>
          <a:xfrm>
            <a:off x="7266633" y="3211929"/>
            <a:ext cx="2188866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443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/>
              <a:t>JavaScript </a:t>
            </a:r>
            <a:r>
              <a:rPr lang="fr-FR" dirty="0" err="1"/>
              <a:t>evolve</a:t>
            </a:r>
            <a:r>
              <a:rPr lang="fr-FR" dirty="0"/>
              <a:t>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TypeScript</a:t>
            </a:r>
            <a:r>
              <a:rPr lang="fr-FR" dirty="0"/>
              <a:t> </a:t>
            </a:r>
            <a:r>
              <a:rPr lang="fr-FR" dirty="0" err="1"/>
              <a:t>ESNext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 err="1"/>
              <a:t>now</a:t>
            </a:r>
            <a:r>
              <a:rPr lang="fr-FR" dirty="0"/>
              <a:t> have class </a:t>
            </a:r>
            <a:r>
              <a:rPr lang="fr-FR" dirty="0" err="1"/>
              <a:t>since</a:t>
            </a:r>
            <a:r>
              <a:rPr lang="fr-FR" dirty="0"/>
              <a:t> ES2015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97508-06FF-DC58-3837-6D8C7F281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868"/>
            <a:ext cx="12192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22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FF7187E-3DEC-78C3-E05E-10A57F87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6625"/>
            <a:ext cx="10515600" cy="5359232"/>
          </a:xfrm>
        </p:spPr>
        <p:txBody>
          <a:bodyPr/>
          <a:lstStyle/>
          <a:p>
            <a:pPr algn="ctr"/>
            <a:r>
              <a:rPr lang="fr-FR" dirty="0"/>
              <a:t>JavaScript has weird "var" </a:t>
            </a:r>
            <a:r>
              <a:rPr lang="fr-FR" dirty="0" err="1"/>
              <a:t>visibility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7386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FF7187E-3DEC-78C3-E05E-10A57F87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7181"/>
            <a:ext cx="10515600" cy="5298675"/>
          </a:xfrm>
        </p:spPr>
        <p:txBody>
          <a:bodyPr/>
          <a:lstStyle/>
          <a:p>
            <a:pPr algn="ctr"/>
            <a:r>
              <a:rPr lang="fr-FR" dirty="0"/>
              <a:t>JavaScript has weird "var" </a:t>
            </a:r>
            <a:r>
              <a:rPr lang="fr-FR" dirty="0" err="1"/>
              <a:t>visibility</a:t>
            </a:r>
            <a:br>
              <a:rPr lang="fr-FR" dirty="0"/>
            </a:br>
            <a:br>
              <a:rPr lang="fr-FR" dirty="0"/>
            </a:br>
            <a:r>
              <a:rPr lang="fr-FR" dirty="0"/>
              <a:t>"use strict";   // at first line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still</a:t>
            </a:r>
            <a:r>
              <a:rPr lang="fr-FR" dirty="0"/>
              <a:t> weird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8463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FF7187E-3DEC-78C3-E05E-10A57F87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6625"/>
            <a:ext cx="10515600" cy="5359232"/>
          </a:xfrm>
        </p:spPr>
        <p:txBody>
          <a:bodyPr/>
          <a:lstStyle/>
          <a:p>
            <a:pPr algn="ctr"/>
            <a:r>
              <a:rPr lang="fr-FR" dirty="0"/>
              <a:t>JavaScript has weird "var" </a:t>
            </a:r>
            <a:r>
              <a:rPr lang="fr-FR" dirty="0" err="1"/>
              <a:t>visibility</a:t>
            </a:r>
            <a:br>
              <a:rPr lang="fr-FR" dirty="0"/>
            </a:br>
            <a:br>
              <a:rPr lang="fr-FR" dirty="0"/>
            </a:br>
            <a:r>
              <a:rPr lang="fr-FR" dirty="0"/>
              <a:t>"use strict";   // at first line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use </a:t>
            </a:r>
            <a:r>
              <a:rPr lang="fr-FR" dirty="0" err="1"/>
              <a:t>Immediatly</a:t>
            </a:r>
            <a:r>
              <a:rPr lang="fr-FR" dirty="0"/>
              <a:t> </a:t>
            </a:r>
            <a:r>
              <a:rPr lang="fr-FR" dirty="0" err="1"/>
              <a:t>Invoked</a:t>
            </a:r>
            <a:r>
              <a:rPr lang="fr-FR" dirty="0"/>
              <a:t> Anonymous </a:t>
            </a:r>
            <a:r>
              <a:rPr lang="fr-FR" dirty="0" err="1"/>
              <a:t>Function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still</a:t>
            </a:r>
            <a:r>
              <a:rPr lang="fr-FR" dirty="0"/>
              <a:t> weird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6268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FF7187E-3DEC-78C3-E05E-10A57F87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6625"/>
            <a:ext cx="10515600" cy="5359232"/>
          </a:xfrm>
        </p:spPr>
        <p:txBody>
          <a:bodyPr/>
          <a:lstStyle/>
          <a:p>
            <a:pPr algn="ctr"/>
            <a:r>
              <a:rPr lang="fr-FR" dirty="0"/>
              <a:t>JavaScript has weird "var" </a:t>
            </a:r>
            <a:r>
              <a:rPr lang="fr-FR" dirty="0" err="1"/>
              <a:t>visibility</a:t>
            </a:r>
            <a:br>
              <a:rPr lang="fr-FR" dirty="0"/>
            </a:br>
            <a:br>
              <a:rPr lang="fr-FR" dirty="0"/>
            </a:br>
            <a:r>
              <a:rPr lang="fr-FR" dirty="0"/>
              <a:t>"use strict";   // at first line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use </a:t>
            </a:r>
            <a:r>
              <a:rPr lang="fr-FR" dirty="0" err="1"/>
              <a:t>Immediatly</a:t>
            </a:r>
            <a:r>
              <a:rPr lang="fr-FR" dirty="0"/>
              <a:t> </a:t>
            </a:r>
            <a:r>
              <a:rPr lang="fr-FR" dirty="0" err="1"/>
              <a:t>Invoked</a:t>
            </a:r>
            <a:r>
              <a:rPr lang="fr-FR" dirty="0"/>
              <a:t> Anonymous </a:t>
            </a:r>
            <a:r>
              <a:rPr lang="fr-FR" dirty="0" err="1"/>
              <a:t>Function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use "let" or "</a:t>
            </a:r>
            <a:r>
              <a:rPr lang="fr-FR" dirty="0" err="1"/>
              <a:t>const</a:t>
            </a:r>
            <a:r>
              <a:rPr lang="fr-FR" dirty="0"/>
              <a:t>" </a:t>
            </a:r>
            <a:r>
              <a:rPr lang="fr-FR" dirty="0" err="1"/>
              <a:t>instead</a:t>
            </a:r>
            <a:r>
              <a:rPr lang="fr-FR" dirty="0"/>
              <a:t> of "var"</a:t>
            </a:r>
            <a:br>
              <a:rPr lang="fr-FR" dirty="0"/>
            </a:br>
            <a:br>
              <a:rPr lang="fr-FR" dirty="0"/>
            </a:br>
            <a:r>
              <a:rPr lang="fr-FR" dirty="0"/>
              <a:t>use </a:t>
            </a:r>
            <a:r>
              <a:rPr lang="fr-FR" dirty="0" err="1"/>
              <a:t>TypeScript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4191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2C3F9-8115-2CE2-6583-4C9BDFE65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566"/>
            <a:ext cx="10515600" cy="1778568"/>
          </a:xfrm>
        </p:spPr>
        <p:txBody>
          <a:bodyPr/>
          <a:lstStyle/>
          <a:p>
            <a:pPr algn="ctr"/>
            <a:r>
              <a:rPr lang="fr-FR" dirty="0"/>
              <a:t>in "Standard Langages" </a:t>
            </a:r>
            <a:br>
              <a:rPr lang="fr-FR" dirty="0"/>
            </a:br>
            <a:r>
              <a:rPr lang="fr-FR" dirty="0"/>
              <a:t>1/ </a:t>
            </a:r>
            <a:r>
              <a:rPr lang="fr-FR" dirty="0" err="1"/>
              <a:t>declare</a:t>
            </a:r>
            <a:r>
              <a:rPr lang="fr-FR" dirty="0"/>
              <a:t>,  </a:t>
            </a:r>
            <a:r>
              <a:rPr lang="fr-FR" dirty="0" err="1"/>
              <a:t>then</a:t>
            </a:r>
            <a:r>
              <a:rPr lang="fr-FR" dirty="0"/>
              <a:t> 2/ init,  </a:t>
            </a:r>
            <a:r>
              <a:rPr lang="fr-FR" dirty="0" err="1"/>
              <a:t>then</a:t>
            </a:r>
            <a:r>
              <a:rPr lang="fr-FR" dirty="0"/>
              <a:t>- 3/ use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scope = </a:t>
            </a:r>
            <a:r>
              <a:rPr lang="fr-FR" dirty="0" err="1"/>
              <a:t>enclosing</a:t>
            </a:r>
            <a:r>
              <a:rPr lang="fr-FR" dirty="0"/>
              <a:t> { block 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8CCEBD-BA76-51D1-3E50-D0464407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55" y="2390685"/>
            <a:ext cx="5418290" cy="2076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E75B40-E65B-1C96-B04B-05883FA3F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128" y="4758848"/>
            <a:ext cx="3741744" cy="12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50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2B197-607B-2841-EA92-79F0C3DD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29" y="1464990"/>
            <a:ext cx="5551651" cy="21718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F7187E-3DEC-78C3-E05E-10A57F87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23"/>
            <a:ext cx="10515600" cy="872012"/>
          </a:xfrm>
        </p:spPr>
        <p:txBody>
          <a:bodyPr/>
          <a:lstStyle/>
          <a:p>
            <a:pPr algn="ctr"/>
            <a:r>
              <a:rPr lang="fr-FR" dirty="0"/>
              <a:t>JavaScript has weird "var" </a:t>
            </a:r>
            <a:r>
              <a:rPr lang="fr-FR" dirty="0" err="1"/>
              <a:t>visibility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5EAFF-347C-FE9F-B33E-99E737342BC9}"/>
              </a:ext>
            </a:extLst>
          </p:cNvPr>
          <p:cNvSpPr txBox="1"/>
          <p:nvPr/>
        </p:nvSpPr>
        <p:spPr>
          <a:xfrm>
            <a:off x="3397209" y="4075439"/>
            <a:ext cx="630544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What</a:t>
            </a:r>
            <a:r>
              <a:rPr lang="fr-FR" sz="2800" dirty="0"/>
              <a:t> do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think</a:t>
            </a:r>
            <a:r>
              <a:rPr lang="fr-FR" sz="2800" dirty="0"/>
              <a:t> ?? </a:t>
            </a:r>
          </a:p>
          <a:p>
            <a:endParaRPr lang="fr-FR" sz="2800" dirty="0"/>
          </a:p>
          <a:p>
            <a:r>
              <a:rPr lang="fr-FR" sz="2800" dirty="0"/>
              <a:t>a/ </a:t>
            </a:r>
            <a:r>
              <a:rPr lang="fr-FR" sz="2800" dirty="0" err="1"/>
              <a:t>does</a:t>
            </a:r>
            <a:r>
              <a:rPr lang="fr-FR" sz="2800" dirty="0"/>
              <a:t> not "</a:t>
            </a:r>
            <a:r>
              <a:rPr lang="fr-FR" sz="2800" dirty="0" err="1"/>
              <a:t>evaluate</a:t>
            </a:r>
            <a:r>
              <a:rPr lang="fr-FR" sz="2800" dirty="0"/>
              <a:t>" / "run" / "compile"</a:t>
            </a:r>
          </a:p>
          <a:p>
            <a:r>
              <a:rPr lang="fr-FR" sz="2800" dirty="0"/>
              <a:t>b/ </a:t>
            </a:r>
            <a:r>
              <a:rPr lang="fr-FR" sz="2800" dirty="0" err="1"/>
              <a:t>throws</a:t>
            </a:r>
            <a:r>
              <a:rPr lang="fr-FR" sz="2800" dirty="0"/>
              <a:t> exception</a:t>
            </a:r>
          </a:p>
          <a:p>
            <a:r>
              <a:rPr lang="fr-FR" sz="2800" dirty="0"/>
              <a:t>c/ </a:t>
            </a:r>
            <a:r>
              <a:rPr lang="fr-FR" sz="2800" dirty="0" err="1"/>
              <a:t>print</a:t>
            </a:r>
            <a:r>
              <a:rPr lang="fr-FR" sz="2800" dirty="0"/>
              <a:t> "</a:t>
            </a:r>
            <a:r>
              <a:rPr lang="fr-FR" sz="2800" dirty="0" err="1"/>
              <a:t>undefined</a:t>
            </a:r>
            <a:r>
              <a:rPr lang="fr-FR" sz="2800" dirty="0"/>
              <a:t>"</a:t>
            </a:r>
          </a:p>
          <a:p>
            <a:r>
              <a:rPr lang="fr-FR" sz="2800" dirty="0"/>
              <a:t>d/ </a:t>
            </a:r>
            <a:r>
              <a:rPr lang="fr-FR" sz="2800" dirty="0" err="1"/>
              <a:t>print</a:t>
            </a:r>
            <a:r>
              <a:rPr lang="fr-FR" sz="2800" dirty="0"/>
              <a:t> "1"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71684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JavaScript  Evolution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3F00EFA-34B3-8D17-3C24-2191BA08326A}"/>
              </a:ext>
            </a:extLst>
          </p:cNvPr>
          <p:cNvSpPr/>
          <p:nvPr/>
        </p:nvSpPr>
        <p:spPr>
          <a:xfrm>
            <a:off x="838200" y="2168770"/>
            <a:ext cx="10978662" cy="3634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DF2887-9A41-870B-0FEE-62769EE8C9AD}"/>
              </a:ext>
            </a:extLst>
          </p:cNvPr>
          <p:cNvCxnSpPr>
            <a:cxnSpLocks/>
          </p:cNvCxnSpPr>
          <p:nvPr/>
        </p:nvCxnSpPr>
        <p:spPr>
          <a:xfrm flipH="1">
            <a:off x="838199" y="1987062"/>
            <a:ext cx="1" cy="69166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D94F80-8231-3286-37A8-925F8FC09F9A}"/>
              </a:ext>
            </a:extLst>
          </p:cNvPr>
          <p:cNvSpPr txBox="1"/>
          <p:nvPr/>
        </p:nvSpPr>
        <p:spPr>
          <a:xfrm>
            <a:off x="511828" y="14653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1995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042E4-B756-96A1-6FDC-FCE7905D38B7}"/>
              </a:ext>
            </a:extLst>
          </p:cNvPr>
          <p:cNvSpPr txBox="1"/>
          <p:nvPr/>
        </p:nvSpPr>
        <p:spPr>
          <a:xfrm>
            <a:off x="97163" y="2954216"/>
            <a:ext cx="14054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Birth of JS</a:t>
            </a:r>
          </a:p>
          <a:p>
            <a:endParaRPr lang="fr-FR" dirty="0"/>
          </a:p>
          <a:p>
            <a:r>
              <a:rPr lang="fr-FR" dirty="0" err="1"/>
              <a:t>used</a:t>
            </a:r>
            <a:r>
              <a:rPr lang="fr-FR" dirty="0"/>
              <a:t> in </a:t>
            </a:r>
          </a:p>
          <a:p>
            <a:r>
              <a:rPr lang="fr-FR" dirty="0"/>
              <a:t>Netscape</a:t>
            </a:r>
          </a:p>
          <a:p>
            <a:r>
              <a:rPr lang="fr-FR" dirty="0"/>
              <a:t>web browser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7DD616-04E5-A452-E94D-03E23B6B86D0}"/>
              </a:ext>
            </a:extLst>
          </p:cNvPr>
          <p:cNvCxnSpPr>
            <a:cxnSpLocks/>
          </p:cNvCxnSpPr>
          <p:nvPr/>
        </p:nvCxnSpPr>
        <p:spPr>
          <a:xfrm flipH="1">
            <a:off x="1688108" y="1987062"/>
            <a:ext cx="1" cy="69166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27DE9D-DF2F-EFAE-C3D2-54AC8AB6004C}"/>
              </a:ext>
            </a:extLst>
          </p:cNvPr>
          <p:cNvSpPr txBox="1"/>
          <p:nvPr/>
        </p:nvSpPr>
        <p:spPr>
          <a:xfrm>
            <a:off x="1361737" y="14653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1997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5630B5-83C8-D677-3C6B-FD41AE82020F}"/>
              </a:ext>
            </a:extLst>
          </p:cNvPr>
          <p:cNvSpPr txBox="1"/>
          <p:nvPr/>
        </p:nvSpPr>
        <p:spPr>
          <a:xfrm>
            <a:off x="1524814" y="2900734"/>
            <a:ext cx="23705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Adopted</a:t>
            </a:r>
            <a:r>
              <a:rPr lang="fr-FR" dirty="0"/>
              <a:t> by browsers, but not standard</a:t>
            </a:r>
            <a:br>
              <a:rPr lang="fr-FR" dirty="0"/>
            </a:br>
            <a:endParaRPr lang="fr-FR" dirty="0"/>
          </a:p>
          <a:p>
            <a:r>
              <a:rPr lang="fr-FR" dirty="0" err="1"/>
              <a:t>submitted</a:t>
            </a:r>
            <a:r>
              <a:rPr lang="fr-FR" dirty="0"/>
              <a:t> to ECMA international</a:t>
            </a:r>
          </a:p>
          <a:p>
            <a:r>
              <a:rPr lang="fr-FR" dirty="0"/>
              <a:t>for standardisation</a:t>
            </a:r>
          </a:p>
          <a:p>
            <a:endParaRPr lang="fr-FR" dirty="0"/>
          </a:p>
          <a:p>
            <a:r>
              <a:rPr lang="fr-FR" dirty="0" err="1"/>
              <a:t>spec</a:t>
            </a:r>
            <a:r>
              <a:rPr lang="fr-FR" dirty="0"/>
              <a:t> : "</a:t>
            </a:r>
            <a:r>
              <a:rPr lang="fr-FR" b="1" dirty="0" err="1"/>
              <a:t>ECMAScript</a:t>
            </a:r>
            <a:r>
              <a:rPr lang="fr-FR" dirty="0"/>
              <a:t>"</a:t>
            </a:r>
          </a:p>
          <a:p>
            <a:endParaRPr lang="fr-FR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C7A25E-CBC9-8C16-90F1-353849A5B7CC}"/>
              </a:ext>
            </a:extLst>
          </p:cNvPr>
          <p:cNvCxnSpPr>
            <a:cxnSpLocks/>
          </p:cNvCxnSpPr>
          <p:nvPr/>
        </p:nvCxnSpPr>
        <p:spPr>
          <a:xfrm>
            <a:off x="5400346" y="2051538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3E01F8-329F-2B22-8BDE-40C1D82D1898}"/>
              </a:ext>
            </a:extLst>
          </p:cNvPr>
          <p:cNvSpPr txBox="1"/>
          <p:nvPr/>
        </p:nvSpPr>
        <p:spPr>
          <a:xfrm>
            <a:off x="5073975" y="1465330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69BBF7-AD3E-00FB-B0FE-02B400CD9B2C}"/>
              </a:ext>
            </a:extLst>
          </p:cNvPr>
          <p:cNvSpPr txBox="1"/>
          <p:nvPr/>
        </p:nvSpPr>
        <p:spPr>
          <a:xfrm>
            <a:off x="4219629" y="2889738"/>
            <a:ext cx="2370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AJAX and Web 2.0</a:t>
            </a:r>
          </a:p>
          <a:p>
            <a:endParaRPr lang="fr-FR" dirty="0"/>
          </a:p>
          <a:p>
            <a:r>
              <a:rPr lang="fr-FR" dirty="0"/>
              <a:t>standardisation of browsers</a:t>
            </a:r>
          </a:p>
          <a:p>
            <a:endParaRPr lang="fr-F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7A33B5-D25E-2A06-76FF-C6BFE7B42293}"/>
              </a:ext>
            </a:extLst>
          </p:cNvPr>
          <p:cNvCxnSpPr>
            <a:cxnSpLocks/>
          </p:cNvCxnSpPr>
          <p:nvPr/>
        </p:nvCxnSpPr>
        <p:spPr>
          <a:xfrm>
            <a:off x="7277539" y="2057400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4EF7F6-4452-F85A-2808-57DA496920D1}"/>
              </a:ext>
            </a:extLst>
          </p:cNvPr>
          <p:cNvSpPr txBox="1"/>
          <p:nvPr/>
        </p:nvSpPr>
        <p:spPr>
          <a:xfrm>
            <a:off x="6951168" y="1471192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2009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C4BAB9-39AD-7C19-0BAF-C463C80D1486}"/>
              </a:ext>
            </a:extLst>
          </p:cNvPr>
          <p:cNvSpPr txBox="1"/>
          <p:nvPr/>
        </p:nvSpPr>
        <p:spPr>
          <a:xfrm>
            <a:off x="6370507" y="2912458"/>
            <a:ext cx="2962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ECMAScript</a:t>
            </a:r>
            <a:r>
              <a:rPr lang="fr-FR" dirty="0"/>
              <a:t> 5</a:t>
            </a:r>
          </a:p>
          <a:p>
            <a:r>
              <a:rPr lang="fr-FR" b="1" dirty="0"/>
              <a:t>strict mode, JSON,</a:t>
            </a:r>
            <a:r>
              <a:rPr lang="fr-FR" dirty="0"/>
              <a:t> ...</a:t>
            </a:r>
          </a:p>
          <a:p>
            <a:endParaRPr lang="fr-FR" dirty="0"/>
          </a:p>
          <a:p>
            <a:r>
              <a:rPr lang="fr-FR" dirty="0" err="1"/>
              <a:t>birth</a:t>
            </a:r>
            <a:r>
              <a:rPr lang="fr-FR" dirty="0"/>
              <a:t> of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frameworks</a:t>
            </a:r>
            <a:endParaRPr lang="fr-FR" dirty="0"/>
          </a:p>
          <a:p>
            <a:r>
              <a:rPr lang="fr-FR" dirty="0"/>
              <a:t>(jQuery, AngularJS, etc..)</a:t>
            </a:r>
          </a:p>
          <a:p>
            <a:endParaRPr lang="fr-FR" dirty="0"/>
          </a:p>
          <a:p>
            <a:r>
              <a:rPr lang="fr-FR" dirty="0" err="1"/>
              <a:t>birth</a:t>
            </a:r>
            <a:r>
              <a:rPr lang="fr-FR" dirty="0"/>
              <a:t> of </a:t>
            </a:r>
            <a:r>
              <a:rPr lang="fr-FR" b="1" dirty="0"/>
              <a:t>Node.JS</a:t>
            </a:r>
          </a:p>
          <a:p>
            <a:r>
              <a:rPr lang="fr-FR" dirty="0"/>
              <a:t>server-</a:t>
            </a:r>
            <a:r>
              <a:rPr lang="fr-FR" dirty="0" err="1"/>
              <a:t>side</a:t>
            </a:r>
            <a:r>
              <a:rPr lang="fr-FR" dirty="0"/>
              <a:t> JS</a:t>
            </a:r>
          </a:p>
          <a:p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ecosystem</a:t>
            </a:r>
            <a:r>
              <a:rPr lang="fr-FR" dirty="0"/>
              <a:t> (</a:t>
            </a:r>
            <a:r>
              <a:rPr lang="fr-FR" dirty="0" err="1"/>
              <a:t>npm</a:t>
            </a:r>
            <a:r>
              <a:rPr lang="fr-FR" dirty="0"/>
              <a:t>, grunt, </a:t>
            </a:r>
            <a:r>
              <a:rPr lang="fr-FR" dirty="0" err="1"/>
              <a:t>gulp</a:t>
            </a:r>
            <a:r>
              <a:rPr lang="fr-FR" dirty="0"/>
              <a:t>, ..)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435F46-F43F-0684-6FA2-17E9D7C12B1E}"/>
              </a:ext>
            </a:extLst>
          </p:cNvPr>
          <p:cNvCxnSpPr>
            <a:cxnSpLocks/>
          </p:cNvCxnSpPr>
          <p:nvPr/>
        </p:nvCxnSpPr>
        <p:spPr>
          <a:xfrm>
            <a:off x="10296243" y="2057400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14EC99-C09F-C7C4-DF3B-A252DFA0A6C4}"/>
              </a:ext>
            </a:extLst>
          </p:cNvPr>
          <p:cNvSpPr txBox="1"/>
          <p:nvPr/>
        </p:nvSpPr>
        <p:spPr>
          <a:xfrm>
            <a:off x="9969872" y="1471192"/>
            <a:ext cx="77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78D33-F9F0-734A-E495-8516AC1322F8}"/>
              </a:ext>
            </a:extLst>
          </p:cNvPr>
          <p:cNvSpPr txBox="1"/>
          <p:nvPr/>
        </p:nvSpPr>
        <p:spPr>
          <a:xfrm>
            <a:off x="9657338" y="2901461"/>
            <a:ext cx="2534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ECMAScript</a:t>
            </a:r>
            <a:r>
              <a:rPr lang="fr-FR" dirty="0"/>
              <a:t> 6 (=2015)</a:t>
            </a:r>
          </a:p>
          <a:p>
            <a:r>
              <a:rPr lang="fr-FR" b="1" dirty="0"/>
              <a:t>class, </a:t>
            </a:r>
            <a:r>
              <a:rPr lang="fr-FR" b="1" dirty="0" err="1"/>
              <a:t>arrow</a:t>
            </a:r>
            <a:r>
              <a:rPr lang="fr-FR" b="1" dirty="0"/>
              <a:t>, modules,</a:t>
            </a:r>
            <a:r>
              <a:rPr lang="fr-FR" dirty="0"/>
              <a:t> ...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69ED9C-9032-F2C3-80C0-12EBD471D998}"/>
              </a:ext>
            </a:extLst>
          </p:cNvPr>
          <p:cNvCxnSpPr>
            <a:cxnSpLocks/>
          </p:cNvCxnSpPr>
          <p:nvPr/>
        </p:nvCxnSpPr>
        <p:spPr>
          <a:xfrm>
            <a:off x="8842570" y="2051538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8DF7A8B-8334-DECE-18B8-76218A7BB604}"/>
              </a:ext>
            </a:extLst>
          </p:cNvPr>
          <p:cNvSpPr txBox="1"/>
          <p:nvPr/>
        </p:nvSpPr>
        <p:spPr>
          <a:xfrm>
            <a:off x="8516199" y="1465330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295396-9A49-9C50-4CD6-BAC1F05B09D3}"/>
              </a:ext>
            </a:extLst>
          </p:cNvPr>
          <p:cNvSpPr txBox="1"/>
          <p:nvPr/>
        </p:nvSpPr>
        <p:spPr>
          <a:xfrm>
            <a:off x="8414686" y="2913184"/>
            <a:ext cx="119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TypeScript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357840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8A6A8-C85C-A7DC-C3C2-2DFE98CB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669"/>
            <a:ext cx="10515600" cy="194991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: d/ </a:t>
            </a:r>
            <a:r>
              <a:rPr lang="fr-FR" dirty="0" err="1"/>
              <a:t>print</a:t>
            </a:r>
            <a:r>
              <a:rPr lang="fr-FR" dirty="0"/>
              <a:t> 1</a:t>
            </a:r>
            <a:br>
              <a:rPr lang="fr-FR" dirty="0"/>
            </a:br>
            <a:r>
              <a:rPr lang="fr-FR" dirty="0"/>
              <a:t>the scope of </a:t>
            </a:r>
            <a:r>
              <a:rPr lang="fr-FR" dirty="0" err="1"/>
              <a:t>visibility</a:t>
            </a:r>
            <a:r>
              <a:rPr lang="fr-FR" dirty="0"/>
              <a:t> if the </a:t>
            </a:r>
            <a:r>
              <a:rPr lang="fr-FR" dirty="0" err="1"/>
              <a:t>enclosing</a:t>
            </a:r>
            <a:r>
              <a:rPr lang="fr-FR" dirty="0"/>
              <a:t> </a:t>
            </a:r>
            <a:r>
              <a:rPr lang="fr-FR" dirty="0" err="1"/>
              <a:t>function</a:t>
            </a:r>
            <a:br>
              <a:rPr lang="fr-FR" dirty="0"/>
            </a:br>
            <a:r>
              <a:rPr lang="fr-FR" dirty="0"/>
              <a:t>( not the </a:t>
            </a:r>
            <a:r>
              <a:rPr lang="fr-FR" dirty="0" err="1"/>
              <a:t>enclosing</a:t>
            </a:r>
            <a:r>
              <a:rPr lang="fr-FR" dirty="0"/>
              <a:t> block)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0A5F4-F414-913D-3A78-882EEC658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74" y="2468306"/>
            <a:ext cx="5551651" cy="2171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3D509-6C78-A09D-D438-B7F2E1DB5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075" y="4976919"/>
            <a:ext cx="3779848" cy="12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54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55F4-42AE-CD7F-7885-E556BD548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without</a:t>
            </a:r>
            <a:r>
              <a:rPr lang="fr-FR" dirty="0"/>
              <a:t> "use strict"  ... NO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decl</a:t>
            </a:r>
            <a:r>
              <a:rPr lang="fr-FR" dirty="0"/>
              <a:t> "var"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858EF-CEC2-9561-A4BE-632D9A04E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338" y="1862960"/>
            <a:ext cx="5799323" cy="2114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A71618-26F8-35F3-DCFD-ADFFE10CC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78" y="4298281"/>
            <a:ext cx="3703641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5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8B72-C73E-AE7F-AACC-636F64EA5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4122"/>
          </a:xfrm>
        </p:spPr>
        <p:txBody>
          <a:bodyPr/>
          <a:lstStyle/>
          <a:p>
            <a:pPr algn="ctr"/>
            <a:r>
              <a:rPr lang="fr-FR" dirty="0" err="1"/>
              <a:t>with</a:t>
            </a:r>
            <a:r>
              <a:rPr lang="fr-FR" dirty="0"/>
              <a:t> "use strict";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648FD-260C-B204-5006-4ACBD0478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864" y="1462811"/>
            <a:ext cx="5780271" cy="2370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7D1313-C608-4C4D-2532-D083E91BB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866" y="4008963"/>
            <a:ext cx="7106266" cy="26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96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E69CC-6F7D-89F8-300E-08F5C6A0C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23"/>
            <a:ext cx="10515600" cy="1138458"/>
          </a:xfrm>
        </p:spPr>
        <p:txBody>
          <a:bodyPr/>
          <a:lstStyle/>
          <a:p>
            <a:pPr algn="ctr"/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stranger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use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declare</a:t>
            </a:r>
            <a:r>
              <a:rPr lang="fr-FR" dirty="0"/>
              <a:t> in </a:t>
            </a:r>
            <a:r>
              <a:rPr lang="fr-FR" dirty="0" err="1"/>
              <a:t>nested</a:t>
            </a:r>
            <a:r>
              <a:rPr lang="fr-FR" dirty="0"/>
              <a:t> block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49E115-0477-7533-DF8F-AEAA59B79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979" y="2367823"/>
            <a:ext cx="5753599" cy="21223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963FAA-A8A4-A9BE-4279-6856EB568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561" y="4917656"/>
            <a:ext cx="3848433" cy="13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37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2B197-607B-2841-EA92-79F0C3DD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74" y="2343056"/>
            <a:ext cx="5551651" cy="21718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F7187E-3DEC-78C3-E05E-10A57F87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23"/>
            <a:ext cx="10515600" cy="872012"/>
          </a:xfrm>
        </p:spPr>
        <p:txBody>
          <a:bodyPr/>
          <a:lstStyle/>
          <a:p>
            <a:pPr algn="ctr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strange</a:t>
            </a:r>
            <a:r>
              <a:rPr lang="fr-FR" dirty="0"/>
              <a:t> "var" </a:t>
            </a:r>
            <a:r>
              <a:rPr lang="fr-FR" dirty="0" err="1"/>
              <a:t>visibility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0AA63F-55F1-39BA-9820-01B523569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308" y="4934462"/>
            <a:ext cx="3829382" cy="12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54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E69CC-6F7D-89F8-300E-08F5C6A0C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23"/>
            <a:ext cx="10515600" cy="872012"/>
          </a:xfrm>
        </p:spPr>
        <p:txBody>
          <a:bodyPr/>
          <a:lstStyle/>
          <a:p>
            <a:pPr algn="ctr"/>
            <a:r>
              <a:rPr lang="fr-FR" dirty="0"/>
              <a:t>JavaScript has weird "var" </a:t>
            </a:r>
            <a:r>
              <a:rPr lang="fr-FR" dirty="0" err="1"/>
              <a:t>visibility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49E115-0477-7533-DF8F-AEAA59B79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00" y="1547257"/>
            <a:ext cx="5753599" cy="2122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AB1061-8F35-83C6-4104-0479F962C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37" y="3969507"/>
            <a:ext cx="3734124" cy="13412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EB5DC1-29C9-05D9-16C1-042F935635D4}"/>
              </a:ext>
            </a:extLst>
          </p:cNvPr>
          <p:cNvSpPr txBox="1"/>
          <p:nvPr/>
        </p:nvSpPr>
        <p:spPr>
          <a:xfrm>
            <a:off x="8308324" y="4316959"/>
            <a:ext cx="368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declared</a:t>
            </a:r>
            <a:r>
              <a:rPr lang="fr-FR" dirty="0"/>
              <a:t> "ok"</a:t>
            </a:r>
          </a:p>
          <a:p>
            <a:r>
              <a:rPr lang="fr-FR" dirty="0"/>
              <a:t>BUT not </a:t>
            </a:r>
            <a:r>
              <a:rPr lang="fr-FR" dirty="0" err="1"/>
              <a:t>initialized</a:t>
            </a:r>
            <a:r>
              <a:rPr lang="fr-FR" dirty="0"/>
              <a:t> </a:t>
            </a:r>
            <a:r>
              <a:rPr lang="fr-FR" dirty="0" err="1"/>
              <a:t>yet</a:t>
            </a:r>
            <a:r>
              <a:rPr lang="fr-FR" dirty="0"/>
              <a:t> =&gt; </a:t>
            </a:r>
            <a:r>
              <a:rPr lang="fr-FR" dirty="0" err="1"/>
              <a:t>undefined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369760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for scope : 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Immediatly</a:t>
            </a:r>
            <a:r>
              <a:rPr lang="fr-FR" dirty="0"/>
              <a:t> </a:t>
            </a:r>
            <a:r>
              <a:rPr lang="fr-FR" dirty="0" err="1"/>
              <a:t>Invoked</a:t>
            </a:r>
            <a:r>
              <a:rPr lang="fr-FR" dirty="0"/>
              <a:t> Anonymous </a:t>
            </a:r>
            <a:r>
              <a:rPr lang="fr-FR" dirty="0" err="1"/>
              <a:t>Function</a:t>
            </a:r>
            <a:r>
              <a:rPr lang="fr-FR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CA829-63DC-642D-3278-3E6AC92F3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367" y="2466891"/>
            <a:ext cx="2827265" cy="1924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9A8198-E3DA-0E2C-BF10-29BED295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68" y="4700860"/>
            <a:ext cx="4522862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53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B178F-8B10-1E01-6422-E2ECCB836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"let" | "</a:t>
            </a:r>
            <a:r>
              <a:rPr lang="fr-FR" dirty="0" err="1"/>
              <a:t>const</a:t>
            </a:r>
            <a:r>
              <a:rPr lang="fr-FR" dirty="0"/>
              <a:t>" ... as "var" replacement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5584E-D05A-76BC-3D88-17B732449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74" y="1995844"/>
            <a:ext cx="5582134" cy="2103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CF919-3A46-EDD0-EF96-4C122942C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88" y="4621814"/>
            <a:ext cx="4686706" cy="1284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17A7A6-171B-2CE7-63B5-37C959967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194" y="1995844"/>
            <a:ext cx="5696444" cy="2095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EFA47F-C647-E227-0745-2A81F8294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088" y="4629434"/>
            <a:ext cx="4446655" cy="12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551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F262-8917-EE83-8578-FC560EA2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"let"  ( or "</a:t>
            </a:r>
            <a:r>
              <a:rPr lang="fr-FR" dirty="0" err="1"/>
              <a:t>const</a:t>
            </a:r>
            <a:r>
              <a:rPr lang="fr-FR" dirty="0"/>
              <a:t>") in </a:t>
            </a:r>
            <a:r>
              <a:rPr lang="fr-FR" dirty="0" err="1"/>
              <a:t>same</a:t>
            </a:r>
            <a:r>
              <a:rPr lang="fr-FR" dirty="0"/>
              <a:t>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D6B30-40CA-8700-206E-8B3F2C6E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645" y="1693062"/>
            <a:ext cx="5505927" cy="2103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70E99E-3869-1A69-EF0B-928978E4F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34" y="4171928"/>
            <a:ext cx="6325148" cy="13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960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DEC7-CCF2-35A5-6C02-6761CD778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 init  (ok in JS !)</a:t>
            </a:r>
            <a:br>
              <a:rPr lang="fr-FR" dirty="0"/>
            </a:br>
            <a:r>
              <a:rPr lang="fr-FR" dirty="0"/>
              <a:t> but </a:t>
            </a:r>
            <a:r>
              <a:rPr lang="fr-FR" dirty="0" err="1"/>
              <a:t>does</a:t>
            </a:r>
            <a:r>
              <a:rPr lang="fr-FR" dirty="0"/>
              <a:t> not compile in </a:t>
            </a:r>
            <a:r>
              <a:rPr lang="fr-FR" dirty="0" err="1"/>
              <a:t>TypeScript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F04A7-5B55-343E-D914-8C5D5CFF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294" y="2219220"/>
            <a:ext cx="5315411" cy="2419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F13BD3-9160-0261-9CFB-15B62554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652" y="4927181"/>
            <a:ext cx="3722693" cy="13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98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1213338"/>
          </a:xfrm>
        </p:spPr>
        <p:txBody>
          <a:bodyPr/>
          <a:lstStyle/>
          <a:p>
            <a:pPr algn="ctr"/>
            <a:r>
              <a:rPr lang="fr-FR" dirty="0" err="1"/>
              <a:t>developed</a:t>
            </a:r>
            <a:r>
              <a:rPr lang="fr-FR" dirty="0"/>
              <a:t> in 10 </a:t>
            </a:r>
            <a:r>
              <a:rPr lang="fr-FR" dirty="0" err="1"/>
              <a:t>days</a:t>
            </a:r>
            <a:r>
              <a:rPr lang="fr-FR" dirty="0"/>
              <a:t> by 1 </a:t>
            </a:r>
            <a:r>
              <a:rPr lang="fr-FR" dirty="0" err="1"/>
              <a:t>person</a:t>
            </a:r>
            <a:br>
              <a:rPr lang="fr-FR" dirty="0"/>
            </a:br>
            <a:r>
              <a:rPr lang="fr-FR" dirty="0"/>
              <a:t>... =&gt;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weird parts of the langage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B10F4-68AC-4F5F-5ECC-87A65F624823}"/>
              </a:ext>
            </a:extLst>
          </p:cNvPr>
          <p:cNvSpPr txBox="1"/>
          <p:nvPr/>
        </p:nvSpPr>
        <p:spPr>
          <a:xfrm>
            <a:off x="3862754" y="1998758"/>
            <a:ext cx="47595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/>
              <a:t>https://jsisweird.com/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191BD-7738-5880-0911-57992C5E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382" y="3002623"/>
            <a:ext cx="6351820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379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632E1-C325-B74D-5F5A-9635C834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77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100 </a:t>
            </a:r>
            <a:r>
              <a:rPr lang="fr-FR" dirty="0" err="1"/>
              <a:t>reasons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TypeScript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love </a:t>
            </a:r>
            <a:r>
              <a:rPr lang="fr-FR" dirty="0" err="1"/>
              <a:t>it</a:t>
            </a:r>
            <a:endParaRPr lang="fr-FR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4BC0AF-C1FD-64AA-6C39-BA6F09A492BC}"/>
              </a:ext>
            </a:extLst>
          </p:cNvPr>
          <p:cNvSpPr txBox="1">
            <a:spLocks/>
          </p:cNvSpPr>
          <p:nvPr/>
        </p:nvSpPr>
        <p:spPr>
          <a:xfrm>
            <a:off x="838200" y="14803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/>
              <a:t>everybody</a:t>
            </a:r>
            <a:r>
              <a:rPr lang="fr-FR" dirty="0"/>
              <a:t> </a:t>
            </a:r>
            <a:r>
              <a:rPr lang="fr-FR" dirty="0" err="1"/>
              <a:t>hate</a:t>
            </a:r>
            <a:r>
              <a:rPr lang="fr-FR" dirty="0"/>
              <a:t> JavaScript, for million </a:t>
            </a:r>
            <a:r>
              <a:rPr lang="fr-FR" dirty="0" err="1"/>
              <a:t>reasons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31738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B55A5-B6E0-F920-9F18-E90173C3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9619"/>
          </a:xfrm>
        </p:spPr>
        <p:txBody>
          <a:bodyPr/>
          <a:lstStyle/>
          <a:p>
            <a:pPr algn="ctr"/>
            <a:r>
              <a:rPr lang="fr-FR" dirty="0"/>
              <a:t>Spoiler </a:t>
            </a:r>
            <a:r>
              <a:rPr lang="fr-FR" dirty="0" err="1"/>
              <a:t>Alert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 err="1"/>
              <a:t>TypeScript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"more efficient" </a:t>
            </a:r>
            <a:r>
              <a:rPr lang="fr-FR" dirty="0" err="1"/>
              <a:t>than</a:t>
            </a:r>
            <a:r>
              <a:rPr lang="fr-FR" dirty="0"/>
              <a:t> JS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typed-checked</a:t>
            </a:r>
            <a:r>
              <a:rPr lang="fr-FR" dirty="0"/>
              <a:t> at Compile-Time</a:t>
            </a:r>
            <a:br>
              <a:rPr lang="fr-FR" dirty="0"/>
            </a:b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translated</a:t>
            </a:r>
            <a:r>
              <a:rPr lang="fr-FR" dirty="0"/>
              <a:t> to JS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at Runtime,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have </a:t>
            </a:r>
            <a:r>
              <a:rPr lang="fr-FR" dirty="0" err="1"/>
              <a:t>poor</a:t>
            </a:r>
            <a:r>
              <a:rPr lang="fr-FR" dirty="0"/>
              <a:t> </a:t>
            </a:r>
            <a:r>
              <a:rPr lang="fr-FR" dirty="0" err="1"/>
              <a:t>old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Node.js or Web Browser</a:t>
            </a:r>
          </a:p>
        </p:txBody>
      </p:sp>
    </p:spTree>
    <p:extLst>
      <p:ext uri="{BB962C8B-B14F-4D97-AF65-F5344CB8AC3E}">
        <p14:creationId xmlns:p14="http://schemas.microsoft.com/office/powerpoint/2010/main" val="2529779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62" y="0"/>
            <a:ext cx="10515600" cy="1040004"/>
          </a:xfrm>
        </p:spPr>
        <p:txBody>
          <a:bodyPr/>
          <a:lstStyle/>
          <a:p>
            <a:pPr algn="ctr"/>
            <a:r>
              <a:rPr lang="fr-FR" dirty="0" err="1"/>
              <a:t>TypeScript</a:t>
            </a:r>
            <a:r>
              <a:rPr lang="fr-FR" dirty="0"/>
              <a:t>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24364-532A-F054-9A29-171C16A9A0CB}"/>
              </a:ext>
            </a:extLst>
          </p:cNvPr>
          <p:cNvSpPr txBox="1"/>
          <p:nvPr/>
        </p:nvSpPr>
        <p:spPr>
          <a:xfrm>
            <a:off x="1974368" y="1647465"/>
            <a:ext cx="9621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Primitive Types</a:t>
            </a:r>
            <a:r>
              <a:rPr lang="fr-FR" sz="2400" dirty="0"/>
              <a:t>  (for  values) :  </a:t>
            </a:r>
            <a:r>
              <a:rPr lang="fr-FR" sz="2400" dirty="0" err="1"/>
              <a:t>any</a:t>
            </a:r>
            <a:r>
              <a:rPr lang="fr-FR" sz="2400" dirty="0"/>
              <a:t>, </a:t>
            </a:r>
            <a:r>
              <a:rPr lang="fr-FR" sz="2400" dirty="0" err="1"/>
              <a:t>null</a:t>
            </a:r>
            <a:r>
              <a:rPr lang="fr-FR" sz="2400" dirty="0"/>
              <a:t>, </a:t>
            </a:r>
            <a:r>
              <a:rPr lang="fr-FR" sz="2400" dirty="0" err="1"/>
              <a:t>undefined</a:t>
            </a:r>
            <a:r>
              <a:rPr lang="fr-FR" sz="2400" dirty="0"/>
              <a:t>, </a:t>
            </a:r>
            <a:r>
              <a:rPr lang="fr-FR" sz="2400" dirty="0" err="1"/>
              <a:t>boolean</a:t>
            </a:r>
            <a:r>
              <a:rPr lang="fr-FR" sz="2400" dirty="0"/>
              <a:t>, </a:t>
            </a:r>
            <a:r>
              <a:rPr lang="fr-FR" sz="2400" dirty="0" err="1"/>
              <a:t>number</a:t>
            </a:r>
            <a:r>
              <a:rPr lang="fr-FR" sz="2400" dirty="0"/>
              <a:t>, string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C8EA1-5F84-3197-77CF-D11CE9F6AC7D}"/>
              </a:ext>
            </a:extLst>
          </p:cNvPr>
          <p:cNvSpPr txBox="1"/>
          <p:nvPr/>
        </p:nvSpPr>
        <p:spPr>
          <a:xfrm>
            <a:off x="1974368" y="2823290"/>
            <a:ext cx="90029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Composite Types:</a:t>
            </a:r>
          </a:p>
          <a:p>
            <a:r>
              <a:rPr lang="fr-FR" sz="2400" dirty="0"/>
              <a:t> </a:t>
            </a:r>
          </a:p>
          <a:p>
            <a:r>
              <a:rPr lang="fr-FR" sz="2400" dirty="0"/>
              <a:t>" </a:t>
            </a:r>
            <a:r>
              <a:rPr lang="fr-FR" sz="2400" b="1" dirty="0"/>
              <a:t>|</a:t>
            </a:r>
            <a:r>
              <a:rPr lang="fr-FR" sz="2400" dirty="0"/>
              <a:t> " Union (</a:t>
            </a:r>
            <a:r>
              <a:rPr lang="fr-FR" sz="2400" dirty="0" err="1"/>
              <a:t>choice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types) </a:t>
            </a:r>
          </a:p>
          <a:p>
            <a:r>
              <a:rPr lang="fr-FR" sz="2400" dirty="0"/>
              <a:t>" </a:t>
            </a:r>
            <a:r>
              <a:rPr lang="fr-FR" sz="2400" b="1" dirty="0"/>
              <a:t>&amp;</a:t>
            </a:r>
            <a:r>
              <a:rPr lang="fr-FR" sz="2400" dirty="0"/>
              <a:t> "   combination of type </a:t>
            </a:r>
            <a:r>
              <a:rPr lang="fr-FR" sz="2400" dirty="0" err="1"/>
              <a:t>constraint</a:t>
            </a:r>
            <a:endParaRPr lang="fr-FR" sz="2400" dirty="0"/>
          </a:p>
          <a:p>
            <a:r>
              <a:rPr lang="fr-FR" sz="2400" dirty="0"/>
              <a:t>"</a:t>
            </a:r>
            <a:r>
              <a:rPr lang="fr-FR" sz="2400" b="1" dirty="0" err="1"/>
              <a:t>readonly</a:t>
            </a:r>
            <a:r>
              <a:rPr lang="fr-FR" sz="2400" dirty="0"/>
              <a:t>" type modifier</a:t>
            </a:r>
          </a:p>
          <a:p>
            <a:r>
              <a:rPr lang="fr-FR" sz="2400" dirty="0" err="1"/>
              <a:t>Array</a:t>
            </a:r>
            <a:endParaRPr lang="fr-FR" sz="2400" dirty="0"/>
          </a:p>
          <a:p>
            <a:r>
              <a:rPr lang="fr-FR" sz="2400" b="1" dirty="0"/>
              <a:t>Interfaces</a:t>
            </a:r>
            <a:r>
              <a:rPr lang="fr-FR" sz="2400" dirty="0"/>
              <a:t> : type </a:t>
            </a:r>
            <a:r>
              <a:rPr lang="fr-FR" sz="2400" dirty="0" err="1"/>
              <a:t>constraint</a:t>
            </a:r>
            <a:r>
              <a:rPr lang="fr-FR" sz="2400" dirty="0"/>
              <a:t> on existence of </a:t>
            </a:r>
            <a:r>
              <a:rPr lang="fr-FR" sz="2400" dirty="0" err="1"/>
              <a:t>field</a:t>
            </a:r>
            <a:r>
              <a:rPr lang="fr-FR" sz="2400" dirty="0"/>
              <a:t> / partial </a:t>
            </a:r>
            <a:r>
              <a:rPr lang="fr-FR" sz="2400" dirty="0" err="1"/>
              <a:t>field</a:t>
            </a:r>
            <a:r>
              <a:rPr lang="fr-FR" sz="2400" dirty="0"/>
              <a:t> in Object</a:t>
            </a:r>
          </a:p>
          <a:p>
            <a:r>
              <a:rPr lang="fr-FR" sz="2400" dirty="0"/>
              <a:t>" </a:t>
            </a:r>
            <a:r>
              <a:rPr lang="fr-FR" sz="2400" b="1" dirty="0"/>
              <a:t>? </a:t>
            </a:r>
            <a:r>
              <a:rPr lang="fr-FR" sz="2400" dirty="0"/>
              <a:t>"  </a:t>
            </a:r>
            <a:r>
              <a:rPr lang="fr-FR" sz="2400" dirty="0" err="1"/>
              <a:t>Optional</a:t>
            </a:r>
            <a:r>
              <a:rPr lang="fr-FR" sz="2400" dirty="0"/>
              <a:t> Field Type (for </a:t>
            </a:r>
            <a:r>
              <a:rPr lang="fr-FR" sz="2400" dirty="0" err="1"/>
              <a:t>accepting</a:t>
            </a:r>
            <a:r>
              <a:rPr lang="fr-FR" sz="2400" dirty="0"/>
              <a:t> "</a:t>
            </a:r>
            <a:r>
              <a:rPr lang="fr-FR" sz="2400" dirty="0" err="1"/>
              <a:t>undefined</a:t>
            </a:r>
            <a:r>
              <a:rPr lang="fr-FR" sz="2400" dirty="0"/>
              <a:t>")</a:t>
            </a:r>
          </a:p>
          <a:p>
            <a:r>
              <a:rPr lang="fr-FR" sz="2400" dirty="0" err="1"/>
              <a:t>Function</a:t>
            </a:r>
            <a:r>
              <a:rPr lang="fr-FR" sz="2400" dirty="0"/>
              <a:t>, Class, </a:t>
            </a:r>
            <a:r>
              <a:rPr lang="fr-FR" sz="2400" dirty="0" err="1"/>
              <a:t>Templates</a:t>
            </a:r>
            <a:r>
              <a:rPr lang="fr-FR" sz="2400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320751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 err="1"/>
              <a:t>any</a:t>
            </a:r>
            <a:r>
              <a:rPr lang="fr-FR" dirty="0"/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56C94-F7E9-0DE4-7CAC-5198252CB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937" y="2101622"/>
            <a:ext cx="3658992" cy="3379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FEF70B-8731-438F-68C9-75EE7FA4932F}"/>
              </a:ext>
            </a:extLst>
          </p:cNvPr>
          <p:cNvSpPr txBox="1"/>
          <p:nvPr/>
        </p:nvSpPr>
        <p:spPr>
          <a:xfrm>
            <a:off x="6255099" y="3084844"/>
            <a:ext cx="58340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any</a:t>
            </a:r>
            <a:r>
              <a:rPr lang="fr-FR" sz="2400" dirty="0"/>
              <a:t>  ...  as </a:t>
            </a:r>
            <a:r>
              <a:rPr lang="fr-FR" sz="2400" dirty="0" err="1"/>
              <a:t>name</a:t>
            </a:r>
            <a:r>
              <a:rPr lang="fr-FR" sz="2400" dirty="0"/>
              <a:t> </a:t>
            </a:r>
            <a:r>
              <a:rPr lang="fr-FR" sz="2400" dirty="0" err="1"/>
              <a:t>implies</a:t>
            </a:r>
            <a:endParaRPr lang="fr-FR" sz="2400" dirty="0"/>
          </a:p>
          <a:p>
            <a:r>
              <a:rPr lang="fr-FR" sz="2400" dirty="0"/>
              <a:t>              = No Type checking !</a:t>
            </a:r>
          </a:p>
          <a:p>
            <a:endParaRPr lang="fr-FR" sz="2400" dirty="0"/>
          </a:p>
          <a:p>
            <a:r>
              <a:rPr lang="fr-FR" sz="2400" dirty="0"/>
              <a:t>To use TEMPORARILY </a:t>
            </a:r>
            <a:r>
              <a:rPr lang="fr-FR" sz="2400" dirty="0" err="1"/>
              <a:t>while</a:t>
            </a:r>
            <a:r>
              <a:rPr lang="fr-FR" sz="2400" dirty="0"/>
              <a:t> </a:t>
            </a:r>
            <a:r>
              <a:rPr lang="fr-FR" sz="2400" dirty="0" err="1"/>
              <a:t>porting</a:t>
            </a:r>
            <a:r>
              <a:rPr lang="fr-FR" sz="2400" dirty="0"/>
              <a:t> JS to Ts</a:t>
            </a:r>
          </a:p>
          <a:p>
            <a:endParaRPr lang="fr-FR" sz="2400" dirty="0"/>
          </a:p>
          <a:p>
            <a:r>
              <a:rPr lang="fr-FR" sz="2400" dirty="0"/>
              <a:t>Good Ts program(er)s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never</a:t>
            </a:r>
            <a:r>
              <a:rPr lang="fr-FR" sz="2400" dirty="0"/>
              <a:t> use "</a:t>
            </a:r>
            <a:r>
              <a:rPr lang="fr-FR" sz="2400" dirty="0" err="1"/>
              <a:t>any</a:t>
            </a:r>
            <a:r>
              <a:rPr lang="fr-FR" sz="2400"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7E62A4-B6BE-8939-CBAD-08B68E6D0DEF}"/>
              </a:ext>
            </a:extLst>
          </p:cNvPr>
          <p:cNvSpPr/>
          <p:nvPr/>
        </p:nvSpPr>
        <p:spPr>
          <a:xfrm>
            <a:off x="4426300" y="2927999"/>
            <a:ext cx="653142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33948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/>
              <a:t>Union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E4D585-95C2-F39C-6689-76BA23ABF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603" y="1966246"/>
            <a:ext cx="5794131" cy="32620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0B7296-6C46-F550-4DA2-D1D26DAFCE9A}"/>
              </a:ext>
            </a:extLst>
          </p:cNvPr>
          <p:cNvSpPr/>
          <p:nvPr/>
        </p:nvSpPr>
        <p:spPr>
          <a:xfrm>
            <a:off x="6636937" y="2339076"/>
            <a:ext cx="2386484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97379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2"/>
            <a:ext cx="10515600" cy="1889089"/>
          </a:xfrm>
        </p:spPr>
        <p:txBody>
          <a:bodyPr/>
          <a:lstStyle/>
          <a:p>
            <a:pPr algn="ctr"/>
            <a:r>
              <a:rPr lang="fr-FR" dirty="0"/>
              <a:t>Example usages</a:t>
            </a:r>
            <a:br>
              <a:rPr lang="fr-FR" dirty="0"/>
            </a:br>
            <a:r>
              <a:rPr lang="fr-FR" dirty="0"/>
              <a:t>Type | </a:t>
            </a:r>
            <a:r>
              <a:rPr lang="fr-FR" dirty="0" err="1"/>
              <a:t>null</a:t>
            </a:r>
            <a:br>
              <a:rPr lang="fr-FR" dirty="0"/>
            </a:br>
            <a:r>
              <a:rPr lang="fr-FR" dirty="0"/>
              <a:t>Type |</a:t>
            </a:r>
            <a:r>
              <a:rPr lang="fr-FR" dirty="0" err="1"/>
              <a:t>undefined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90707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/>
              <a:t>Force type-check </a:t>
            </a:r>
            <a:r>
              <a:rPr lang="fr-FR" dirty="0" err="1"/>
              <a:t>with</a:t>
            </a:r>
            <a:r>
              <a:rPr lang="fr-FR" dirty="0"/>
              <a:t> "!!"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EA704-3354-41DF-2697-83734BD0A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90" y="1567653"/>
            <a:ext cx="9228620" cy="37226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E497EE-7AA4-0034-CE72-C966154F3DFE}"/>
              </a:ext>
            </a:extLst>
          </p:cNvPr>
          <p:cNvSpPr/>
          <p:nvPr/>
        </p:nvSpPr>
        <p:spPr>
          <a:xfrm>
            <a:off x="5365821" y="2484777"/>
            <a:ext cx="532561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ACE60-A654-325F-BAFC-BF870DD71352}"/>
              </a:ext>
            </a:extLst>
          </p:cNvPr>
          <p:cNvSpPr/>
          <p:nvPr/>
        </p:nvSpPr>
        <p:spPr>
          <a:xfrm>
            <a:off x="4649038" y="3179788"/>
            <a:ext cx="4324140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0804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/>
              <a:t>Duck </a:t>
            </a:r>
            <a:r>
              <a:rPr lang="fr-FR" dirty="0" err="1"/>
              <a:t>Typing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A242C-0B97-8722-CB1B-0D07613B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17" y="1577590"/>
            <a:ext cx="9464787" cy="3786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3560ED-4627-D36D-B458-0581C1511F00}"/>
              </a:ext>
            </a:extLst>
          </p:cNvPr>
          <p:cNvSpPr/>
          <p:nvPr/>
        </p:nvSpPr>
        <p:spPr>
          <a:xfrm>
            <a:off x="4436349" y="4323625"/>
            <a:ext cx="869181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654DED-C6A6-109C-DEAB-4E042CBAC588}"/>
              </a:ext>
            </a:extLst>
          </p:cNvPr>
          <p:cNvSpPr/>
          <p:nvPr/>
        </p:nvSpPr>
        <p:spPr>
          <a:xfrm>
            <a:off x="5483053" y="4697084"/>
            <a:ext cx="869181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1968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/>
              <a:t>Structural Interface </a:t>
            </a:r>
            <a:r>
              <a:rPr lang="fr-FR" dirty="0" err="1"/>
              <a:t>Typing</a:t>
            </a:r>
            <a:r>
              <a:rPr lang="fr-FR" dirty="0"/>
              <a:t>, Combine Partial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E5D4D-E054-F1DD-D11C-0F8AD35A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585" y="947728"/>
            <a:ext cx="10107456" cy="53626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80C06E-FD2A-92E1-14DF-B8347BBAD8FD}"/>
              </a:ext>
            </a:extLst>
          </p:cNvPr>
          <p:cNvSpPr/>
          <p:nvPr/>
        </p:nvSpPr>
        <p:spPr>
          <a:xfrm>
            <a:off x="3933930" y="4074606"/>
            <a:ext cx="1416817" cy="3315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37D15-B29F-CBB5-FDA6-D3A566EF3E29}"/>
              </a:ext>
            </a:extLst>
          </p:cNvPr>
          <p:cNvSpPr/>
          <p:nvPr/>
        </p:nvSpPr>
        <p:spPr>
          <a:xfrm>
            <a:off x="3890387" y="4819859"/>
            <a:ext cx="445477" cy="3315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8BA438-711F-3DB1-776D-172F7BED07D2}"/>
              </a:ext>
            </a:extLst>
          </p:cNvPr>
          <p:cNvSpPr/>
          <p:nvPr/>
        </p:nvSpPr>
        <p:spPr>
          <a:xfrm>
            <a:off x="634721" y="6442666"/>
            <a:ext cx="1416817" cy="3315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A8462-31B0-73E7-E46D-0661E567227E}"/>
              </a:ext>
            </a:extLst>
          </p:cNvPr>
          <p:cNvSpPr txBox="1"/>
          <p:nvPr/>
        </p:nvSpPr>
        <p:spPr>
          <a:xfrm>
            <a:off x="2200589" y="6423798"/>
            <a:ext cx="5325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type </a:t>
            </a:r>
            <a:r>
              <a:rPr lang="fr-FR" dirty="0" err="1"/>
              <a:t>inferred</a:t>
            </a:r>
            <a:r>
              <a:rPr lang="fr-FR" dirty="0"/>
              <a:t> (</a:t>
            </a:r>
            <a:r>
              <a:rPr lang="fr-FR" dirty="0" err="1"/>
              <a:t>displayed</a:t>
            </a:r>
            <a:r>
              <a:rPr lang="fr-FR" dirty="0"/>
              <a:t> by </a:t>
            </a:r>
            <a:r>
              <a:rPr lang="fr-FR" dirty="0" err="1"/>
              <a:t>IntelliJ</a:t>
            </a:r>
            <a:r>
              <a:rPr lang="fr-FR" dirty="0"/>
              <a:t>), NOT </a:t>
            </a:r>
            <a:r>
              <a:rPr lang="fr-FR" dirty="0" err="1"/>
              <a:t>edited</a:t>
            </a:r>
            <a:r>
              <a:rPr lang="fr-FR" dirty="0"/>
              <a:t> in 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64060A-1067-1AA5-4A24-7B4E1076119C}"/>
              </a:ext>
            </a:extLst>
          </p:cNvPr>
          <p:cNvSpPr/>
          <p:nvPr/>
        </p:nvSpPr>
        <p:spPr>
          <a:xfrm>
            <a:off x="4052243" y="4449452"/>
            <a:ext cx="645361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24FDE4-DF1C-4330-D490-73945D6743F7}"/>
              </a:ext>
            </a:extLst>
          </p:cNvPr>
          <p:cNvSpPr/>
          <p:nvPr/>
        </p:nvSpPr>
        <p:spPr>
          <a:xfrm>
            <a:off x="3704493" y="5223062"/>
            <a:ext cx="631371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8D6717-397D-E580-2223-0A5B5F6ED933}"/>
              </a:ext>
            </a:extLst>
          </p:cNvPr>
          <p:cNvSpPr/>
          <p:nvPr/>
        </p:nvSpPr>
        <p:spPr>
          <a:xfrm>
            <a:off x="6256775" y="4449451"/>
            <a:ext cx="3374570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5169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r>
              <a:rPr lang="fr-FR" dirty="0"/>
              <a:t>Type Checking "</a:t>
            </a:r>
            <a:r>
              <a:rPr lang="fr-FR" dirty="0" err="1"/>
              <a:t>missing</a:t>
            </a:r>
            <a:r>
              <a:rPr lang="fr-FR" dirty="0"/>
              <a:t> </a:t>
            </a:r>
            <a:r>
              <a:rPr lang="fr-FR" dirty="0" err="1"/>
              <a:t>property</a:t>
            </a:r>
            <a:r>
              <a:rPr lang="fr-FR" dirty="0"/>
              <a:t>" in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8AFBD-45C4-D549-0833-0B12B399D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68" y="1467724"/>
            <a:ext cx="8873861" cy="45462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30BCEE-0EF5-0A74-E780-017889B59A6C}"/>
              </a:ext>
            </a:extLst>
          </p:cNvPr>
          <p:cNvSpPr/>
          <p:nvPr/>
        </p:nvSpPr>
        <p:spPr>
          <a:xfrm>
            <a:off x="3652577" y="3620241"/>
            <a:ext cx="2386484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D34E40-3F9A-49DB-8DC1-C6D8E47F648B}"/>
              </a:ext>
            </a:extLst>
          </p:cNvPr>
          <p:cNvSpPr/>
          <p:nvPr/>
        </p:nvSpPr>
        <p:spPr>
          <a:xfrm>
            <a:off x="7995140" y="3620241"/>
            <a:ext cx="2023067" cy="313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884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 err="1"/>
              <a:t>even</a:t>
            </a:r>
            <a:r>
              <a:rPr lang="fr-FR" dirty="0"/>
              <a:t> for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039FE-2D7B-3865-A99D-96279BC1B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99" y="856397"/>
            <a:ext cx="7444073" cy="50520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AEB7FD-9AD0-6D62-183D-65434A534600}"/>
              </a:ext>
            </a:extLst>
          </p:cNvPr>
          <p:cNvSpPr txBox="1"/>
          <p:nvPr/>
        </p:nvSpPr>
        <p:spPr>
          <a:xfrm>
            <a:off x="2819399" y="6095999"/>
            <a:ext cx="7357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There are (</a:t>
            </a:r>
            <a:r>
              <a:rPr lang="fr-FR" sz="2000" dirty="0" err="1"/>
              <a:t>strange</a:t>
            </a:r>
            <a:r>
              <a:rPr lang="fr-FR" sz="2000" dirty="0"/>
              <a:t>) </a:t>
            </a:r>
            <a:r>
              <a:rPr lang="fr-FR" sz="2000" dirty="0" err="1"/>
              <a:t>implicit</a:t>
            </a:r>
            <a:r>
              <a:rPr lang="fr-FR" sz="2000" dirty="0"/>
              <a:t> coercions </a:t>
            </a:r>
            <a:r>
              <a:rPr lang="fr-FR" sz="2000" dirty="0" err="1"/>
              <a:t>between</a:t>
            </a:r>
            <a:r>
              <a:rPr lang="fr-FR" sz="2000" dirty="0"/>
              <a:t> primitive types...</a:t>
            </a:r>
          </a:p>
          <a:p>
            <a:r>
              <a:rPr lang="fr-FR" sz="2000" dirty="0"/>
              <a:t>For exact </a:t>
            </a:r>
            <a:r>
              <a:rPr lang="fr-FR" sz="2000" dirty="0" err="1"/>
              <a:t>comparison</a:t>
            </a:r>
            <a:r>
              <a:rPr lang="fr-FR" sz="2000" dirty="0"/>
              <a:t>, use "==="   (  "==" </a:t>
            </a:r>
            <a:r>
              <a:rPr lang="fr-FR" sz="2000" dirty="0" err="1"/>
              <a:t>may</a:t>
            </a:r>
            <a:r>
              <a:rPr lang="fr-FR" sz="2000" dirty="0"/>
              <a:t> </a:t>
            </a:r>
            <a:r>
              <a:rPr lang="fr-FR" sz="2000" dirty="0" err="1"/>
              <a:t>introduce</a:t>
            </a:r>
            <a:r>
              <a:rPr lang="fr-FR" sz="2000" dirty="0"/>
              <a:t> conversions )</a:t>
            </a:r>
          </a:p>
        </p:txBody>
      </p:sp>
    </p:spTree>
    <p:extLst>
      <p:ext uri="{BB962C8B-B14F-4D97-AF65-F5344CB8AC3E}">
        <p14:creationId xmlns:p14="http://schemas.microsoft.com/office/powerpoint/2010/main" val="6491532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58071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2446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43293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2960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58899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39818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55429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73790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81096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8024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4705-3244-F68C-03C2-3C9A2902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15"/>
            <a:ext cx="10515600" cy="785447"/>
          </a:xfrm>
        </p:spPr>
        <p:txBody>
          <a:bodyPr/>
          <a:lstStyle/>
          <a:p>
            <a:pPr algn="ctr"/>
            <a:r>
              <a:rPr lang="fr-FR" dirty="0"/>
              <a:t>JavaScript = un-</a:t>
            </a:r>
            <a:r>
              <a:rPr lang="fr-FR" dirty="0" err="1"/>
              <a:t>maintanable</a:t>
            </a:r>
            <a:r>
              <a:rPr lang="fr-FR" dirty="0"/>
              <a:t> code 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1580F-4D1B-8890-F9F0-499085BADE54}"/>
              </a:ext>
            </a:extLst>
          </p:cNvPr>
          <p:cNvSpPr txBox="1"/>
          <p:nvPr/>
        </p:nvSpPr>
        <p:spPr>
          <a:xfrm>
            <a:off x="1289539" y="1529863"/>
            <a:ext cx="1068558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/>
              <a:t>NO Type !!</a:t>
            </a:r>
            <a:br>
              <a:rPr lang="fr-FR" sz="3600" b="1" dirty="0"/>
            </a:br>
            <a:r>
              <a:rPr lang="fr-FR" sz="3600" dirty="0"/>
              <a:t> .. alternative like Google Dart </a:t>
            </a:r>
            <a:r>
              <a:rPr lang="fr-FR" sz="3600" dirty="0" err="1"/>
              <a:t>since</a:t>
            </a:r>
            <a:r>
              <a:rPr lang="fr-FR" sz="3600" dirty="0"/>
              <a:t> 2011 (ex in Flutter)</a:t>
            </a:r>
          </a:p>
          <a:p>
            <a:r>
              <a:rPr lang="fr-FR" sz="3600" dirty="0"/>
              <a:t> .. </a:t>
            </a:r>
            <a:r>
              <a:rPr lang="fr-FR" sz="3600" dirty="0" err="1"/>
              <a:t>work-around</a:t>
            </a:r>
            <a:r>
              <a:rPr lang="fr-FR" sz="3600" dirty="0"/>
              <a:t> </a:t>
            </a:r>
            <a:r>
              <a:rPr lang="fr-FR" sz="3600" dirty="0" err="1"/>
              <a:t>since</a:t>
            </a:r>
            <a:r>
              <a:rPr lang="fr-FR" sz="3600" dirty="0"/>
              <a:t> 2012 via </a:t>
            </a:r>
            <a:r>
              <a:rPr lang="fr-FR" sz="3600" dirty="0" err="1"/>
              <a:t>TypeScript</a:t>
            </a:r>
            <a:br>
              <a:rPr lang="fr-FR" sz="3600" dirty="0"/>
            </a:br>
            <a:br>
              <a:rPr lang="fr-FR" sz="3600" dirty="0"/>
            </a:br>
            <a:r>
              <a:rPr lang="fr-FR" sz="3600" b="1" dirty="0"/>
              <a:t>NO Class ! </a:t>
            </a:r>
            <a:br>
              <a:rPr lang="fr-FR" sz="3600" dirty="0"/>
            </a:br>
            <a:r>
              <a:rPr lang="fr-FR" sz="3600" dirty="0"/>
              <a:t>  .. </a:t>
            </a:r>
            <a:r>
              <a:rPr lang="fr-FR" sz="3600" dirty="0" err="1"/>
              <a:t>work-around</a:t>
            </a:r>
            <a:r>
              <a:rPr lang="fr-FR" sz="3600" dirty="0"/>
              <a:t> </a:t>
            </a:r>
            <a:r>
              <a:rPr lang="fr-FR" sz="3600" dirty="0" err="1"/>
              <a:t>since</a:t>
            </a:r>
            <a:r>
              <a:rPr lang="fr-FR" sz="3600" dirty="0"/>
              <a:t> 2012 via </a:t>
            </a:r>
            <a:r>
              <a:rPr lang="fr-FR" sz="3600" dirty="0" err="1"/>
              <a:t>TypeScript</a:t>
            </a:r>
            <a:br>
              <a:rPr lang="fr-FR" sz="3600" dirty="0"/>
            </a:br>
            <a:r>
              <a:rPr lang="fr-FR" sz="3600" dirty="0"/>
              <a:t>  .. ok </a:t>
            </a:r>
            <a:r>
              <a:rPr lang="fr-FR" sz="3600" dirty="0" err="1"/>
              <a:t>since</a:t>
            </a:r>
            <a:r>
              <a:rPr lang="fr-FR" sz="3600" dirty="0"/>
              <a:t> 2015 EcmaScript6</a:t>
            </a:r>
          </a:p>
        </p:txBody>
      </p:sp>
    </p:spTree>
    <p:extLst>
      <p:ext uri="{BB962C8B-B14F-4D97-AF65-F5344CB8AC3E}">
        <p14:creationId xmlns:p14="http://schemas.microsoft.com/office/powerpoint/2010/main" val="30519736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CB-1790-6E0C-EC71-4866E96D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3"/>
            <a:ext cx="10515600" cy="1040004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1839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C5F-F31C-9145-2DFB-6022871A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08"/>
            <a:ext cx="10515600" cy="820616"/>
          </a:xfrm>
        </p:spPr>
        <p:txBody>
          <a:bodyPr/>
          <a:lstStyle/>
          <a:p>
            <a:pPr algn="ctr"/>
            <a:r>
              <a:rPr lang="fr-FR" dirty="0"/>
              <a:t>Runtime </a:t>
            </a:r>
            <a:r>
              <a:rPr lang="fr-FR" dirty="0" err="1"/>
              <a:t>Implementations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9458A-F118-0347-0771-B1E1FEC2A1A8}"/>
              </a:ext>
            </a:extLst>
          </p:cNvPr>
          <p:cNvSpPr txBox="1"/>
          <p:nvPr/>
        </p:nvSpPr>
        <p:spPr>
          <a:xfrm>
            <a:off x="1045054" y="2727125"/>
            <a:ext cx="105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Netscape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B35C4-2715-123A-7DF9-C62917932F09}"/>
              </a:ext>
            </a:extLst>
          </p:cNvPr>
          <p:cNvSpPr txBox="1"/>
          <p:nvPr/>
        </p:nvSpPr>
        <p:spPr>
          <a:xfrm>
            <a:off x="3313738" y="274615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Firefox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F95C6-CF3E-9F86-C2F6-8CF9519EAA35}"/>
              </a:ext>
            </a:extLst>
          </p:cNvPr>
          <p:cNvSpPr txBox="1"/>
          <p:nvPr/>
        </p:nvSpPr>
        <p:spPr>
          <a:xfrm>
            <a:off x="4039579" y="3388086"/>
            <a:ext cx="177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Internet Explorer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AB09B-F672-0FF3-7243-A30710D42A2B}"/>
              </a:ext>
            </a:extLst>
          </p:cNvPr>
          <p:cNvSpPr txBox="1"/>
          <p:nvPr/>
        </p:nvSpPr>
        <p:spPr>
          <a:xfrm>
            <a:off x="3721862" y="4156056"/>
            <a:ext cx="34813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IE </a:t>
            </a:r>
            <a:r>
              <a:rPr lang="fr-FR" dirty="0" err="1"/>
              <a:t>had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runtime.</a:t>
            </a:r>
          </a:p>
          <a:p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non-standard </a:t>
            </a:r>
            <a:r>
              <a:rPr lang="fr-FR" dirty="0" err="1"/>
              <a:t>specs</a:t>
            </a:r>
            <a:endParaRPr lang="fr-FR" dirty="0"/>
          </a:p>
          <a:p>
            <a:r>
              <a:rPr lang="fr-FR" dirty="0"/>
              <a:t>=&gt; lot of 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differences</a:t>
            </a:r>
            <a:endParaRPr lang="fr-FR" dirty="0"/>
          </a:p>
          <a:p>
            <a:endParaRPr lang="fr-FR" dirty="0"/>
          </a:p>
          <a:p>
            <a:r>
              <a:rPr lang="fr-FR" dirty="0"/>
              <a:t>jQuery </a:t>
            </a:r>
            <a:r>
              <a:rPr lang="fr-FR" dirty="0" err="1"/>
              <a:t>was</a:t>
            </a:r>
            <a:r>
              <a:rPr lang="fr-FR" dirty="0"/>
              <a:t> a hack for compatibility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C79599A-D9A6-D5C2-7274-AC01913EFBE9}"/>
              </a:ext>
            </a:extLst>
          </p:cNvPr>
          <p:cNvSpPr/>
          <p:nvPr/>
        </p:nvSpPr>
        <p:spPr>
          <a:xfrm>
            <a:off x="838200" y="2168770"/>
            <a:ext cx="10978662" cy="3634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53A74-B113-5B8D-7E9C-097C44DBAC5B}"/>
              </a:ext>
            </a:extLst>
          </p:cNvPr>
          <p:cNvSpPr txBox="1"/>
          <p:nvPr/>
        </p:nvSpPr>
        <p:spPr>
          <a:xfrm>
            <a:off x="6154615" y="2694857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Chrome (=v8)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10748-0A80-8D04-8ADE-3C77249E9478}"/>
              </a:ext>
            </a:extLst>
          </p:cNvPr>
          <p:cNvSpPr txBox="1"/>
          <p:nvPr/>
        </p:nvSpPr>
        <p:spPr>
          <a:xfrm>
            <a:off x="7018776" y="3055257"/>
            <a:ext cx="146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Node.JS (=v8)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E92B4-8466-E597-1BEC-E01AF8A510C7}"/>
              </a:ext>
            </a:extLst>
          </p:cNvPr>
          <p:cNvSpPr txBox="1"/>
          <p:nvPr/>
        </p:nvSpPr>
        <p:spPr>
          <a:xfrm>
            <a:off x="6931708" y="3770362"/>
            <a:ext cx="329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Node.JS re-use the </a:t>
            </a:r>
            <a:r>
              <a:rPr lang="fr-FR" dirty="0" err="1"/>
              <a:t>same</a:t>
            </a:r>
            <a:r>
              <a:rPr lang="fr-FR" dirty="0"/>
              <a:t> runtime</a:t>
            </a:r>
          </a:p>
          <a:p>
            <a:r>
              <a:rPr lang="fr-FR" dirty="0"/>
              <a:t> as Chrome : "V8"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D03B6C-11CB-9D1C-AAE3-A0612B289E88}"/>
              </a:ext>
            </a:extLst>
          </p:cNvPr>
          <p:cNvSpPr txBox="1"/>
          <p:nvPr/>
        </p:nvSpPr>
        <p:spPr>
          <a:xfrm>
            <a:off x="8614273" y="2727125"/>
            <a:ext cx="129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Opera (=v8)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614561-F1A5-BBC7-8213-994D9E67B9B9}"/>
              </a:ext>
            </a:extLst>
          </p:cNvPr>
          <p:cNvCxnSpPr>
            <a:cxnSpLocks/>
          </p:cNvCxnSpPr>
          <p:nvPr/>
        </p:nvCxnSpPr>
        <p:spPr>
          <a:xfrm>
            <a:off x="6931708" y="2039816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0B88609-215A-50EC-52AB-7D0286B9AD0C}"/>
              </a:ext>
            </a:extLst>
          </p:cNvPr>
          <p:cNvSpPr txBox="1"/>
          <p:nvPr/>
        </p:nvSpPr>
        <p:spPr>
          <a:xfrm>
            <a:off x="6664569" y="1540078"/>
            <a:ext cx="67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2008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A62CE73-7256-7F20-1DAF-DA3652C5EE82}"/>
              </a:ext>
            </a:extLst>
          </p:cNvPr>
          <p:cNvCxnSpPr>
            <a:cxnSpLocks/>
          </p:cNvCxnSpPr>
          <p:nvPr/>
        </p:nvCxnSpPr>
        <p:spPr>
          <a:xfrm>
            <a:off x="7663985" y="2048580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AC58D9-AA9B-ED73-DD49-D40B38B3BB52}"/>
              </a:ext>
            </a:extLst>
          </p:cNvPr>
          <p:cNvSpPr txBox="1"/>
          <p:nvPr/>
        </p:nvSpPr>
        <p:spPr>
          <a:xfrm>
            <a:off x="7396846" y="1548842"/>
            <a:ext cx="67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2009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039477-97C6-2267-10C2-1057E629B06D}"/>
              </a:ext>
            </a:extLst>
          </p:cNvPr>
          <p:cNvCxnSpPr>
            <a:cxnSpLocks/>
          </p:cNvCxnSpPr>
          <p:nvPr/>
        </p:nvCxnSpPr>
        <p:spPr>
          <a:xfrm>
            <a:off x="9129369" y="2067672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D1A622-C771-253C-EA63-A02D5D8D2860}"/>
              </a:ext>
            </a:extLst>
          </p:cNvPr>
          <p:cNvSpPr txBox="1"/>
          <p:nvPr/>
        </p:nvSpPr>
        <p:spPr>
          <a:xfrm>
            <a:off x="8862230" y="1567934"/>
            <a:ext cx="67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2013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319DED-19F7-FCE0-D4F8-944D7A44D3F5}"/>
              </a:ext>
            </a:extLst>
          </p:cNvPr>
          <p:cNvSpPr txBox="1"/>
          <p:nvPr/>
        </p:nvSpPr>
        <p:spPr>
          <a:xfrm>
            <a:off x="10491637" y="2681544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Edge (=v8)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64962D-C566-548B-E85C-BFA476ED985C}"/>
              </a:ext>
            </a:extLst>
          </p:cNvPr>
          <p:cNvCxnSpPr>
            <a:cxnSpLocks/>
          </p:cNvCxnSpPr>
          <p:nvPr/>
        </p:nvCxnSpPr>
        <p:spPr>
          <a:xfrm>
            <a:off x="11006733" y="2022091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99D603A-B625-0A87-B093-B31261BB26BE}"/>
              </a:ext>
            </a:extLst>
          </p:cNvPr>
          <p:cNvSpPr txBox="1"/>
          <p:nvPr/>
        </p:nvSpPr>
        <p:spPr>
          <a:xfrm>
            <a:off x="10739594" y="1522353"/>
            <a:ext cx="67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2FDB53-7306-4775-C532-D3B5B4D3A9D6}"/>
              </a:ext>
            </a:extLst>
          </p:cNvPr>
          <p:cNvSpPr txBox="1"/>
          <p:nvPr/>
        </p:nvSpPr>
        <p:spPr>
          <a:xfrm>
            <a:off x="8481549" y="4448962"/>
            <a:ext cx="3381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many</a:t>
            </a:r>
            <a:r>
              <a:rPr lang="fr-FR" dirty="0"/>
              <a:t> browsers </a:t>
            </a:r>
            <a:r>
              <a:rPr lang="fr-FR" dirty="0" err="1"/>
              <a:t>followed</a:t>
            </a:r>
            <a:endParaRPr lang="fr-FR" dirty="0"/>
          </a:p>
          <a:p>
            <a:r>
              <a:rPr lang="fr-FR" dirty="0"/>
              <a:t>(Opera in 2013, Edge in 2020, ...)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E6B08B-BC70-E7FC-FA47-E7151051F0A3}"/>
              </a:ext>
            </a:extLst>
          </p:cNvPr>
          <p:cNvSpPr txBox="1"/>
          <p:nvPr/>
        </p:nvSpPr>
        <p:spPr>
          <a:xfrm>
            <a:off x="1375206" y="3278867"/>
            <a:ext cx="20479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Mozilla</a:t>
            </a:r>
          </a:p>
          <a:p>
            <a:r>
              <a:rPr lang="fr-FR" dirty="0"/>
              <a:t>Open-Source</a:t>
            </a:r>
          </a:p>
          <a:p>
            <a:r>
              <a:rPr lang="fr-FR" dirty="0"/>
              <a:t>organisation</a:t>
            </a:r>
          </a:p>
          <a:p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</a:p>
          <a:p>
            <a:r>
              <a:rPr lang="fr-FR" dirty="0"/>
              <a:t>Netscape  </a:t>
            </a:r>
            <a:r>
              <a:rPr lang="fr-FR" dirty="0" err="1"/>
              <a:t>Company</a:t>
            </a:r>
            <a:endParaRPr lang="fr-FR" dirty="0"/>
          </a:p>
          <a:p>
            <a:endParaRPr lang="fr-FR" dirty="0"/>
          </a:p>
          <a:p>
            <a:r>
              <a:rPr lang="fr-FR" dirty="0"/>
              <a:t>Firefox </a:t>
            </a:r>
            <a:r>
              <a:rPr lang="fr-FR" dirty="0" err="1"/>
              <a:t>from</a:t>
            </a:r>
            <a:r>
              <a:rPr lang="fr-FR" dirty="0"/>
              <a:t> </a:t>
            </a:r>
          </a:p>
          <a:p>
            <a:r>
              <a:rPr lang="fr-FR" dirty="0" err="1"/>
              <a:t>Nescape</a:t>
            </a:r>
            <a:r>
              <a:rPr lang="fr-FR" dirty="0"/>
              <a:t> Navigator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F069E6-5E32-A167-B278-053B86882C98}"/>
              </a:ext>
            </a:extLst>
          </p:cNvPr>
          <p:cNvCxnSpPr>
            <a:cxnSpLocks/>
          </p:cNvCxnSpPr>
          <p:nvPr/>
        </p:nvCxnSpPr>
        <p:spPr>
          <a:xfrm>
            <a:off x="3721862" y="2007075"/>
            <a:ext cx="0" cy="62718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D1B0744-FE6E-0E53-A4ED-9F96E11D742D}"/>
              </a:ext>
            </a:extLst>
          </p:cNvPr>
          <p:cNvSpPr txBox="1"/>
          <p:nvPr/>
        </p:nvSpPr>
        <p:spPr>
          <a:xfrm>
            <a:off x="3454723" y="1507337"/>
            <a:ext cx="67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1998</a:t>
            </a:r>
          </a:p>
        </p:txBody>
      </p:sp>
    </p:spTree>
    <p:extLst>
      <p:ext uri="{BB962C8B-B14F-4D97-AF65-F5344CB8AC3E}">
        <p14:creationId xmlns:p14="http://schemas.microsoft.com/office/powerpoint/2010/main" val="479748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7704</TotalTime>
  <Words>1456</Words>
  <Application>Microsoft Office PowerPoint</Application>
  <PresentationFormat>Widescreen</PresentationFormat>
  <Paragraphs>246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Office Theme</vt:lpstr>
      <vt:lpstr>Introduction to  JavaScript, Json, TypeScript, TSX</vt:lpstr>
      <vt:lpstr>Outline</vt:lpstr>
      <vt:lpstr>JavaScript</vt:lpstr>
      <vt:lpstr>Birth of JavaScript : 1995 </vt:lpstr>
      <vt:lpstr>JavaScript  Evolution</vt:lpstr>
      <vt:lpstr>developed in 10 days by 1 person ... =&gt; explain many weird parts of the langage</vt:lpstr>
      <vt:lpstr>even for me</vt:lpstr>
      <vt:lpstr>JavaScript = un-maintanable code !!</vt:lpstr>
      <vt:lpstr>Runtime Implementations</vt:lpstr>
      <vt:lpstr>JavaScript Primitive Value Objects </vt:lpstr>
      <vt:lpstr>Object Compositions: [Array], {Object}</vt:lpstr>
      <vt:lpstr>JSON = JavaScript Object Notation</vt:lpstr>
      <vt:lpstr>JSON Example</vt:lpstr>
      <vt:lpstr>Example Unquoted JSON directly in JavaScript</vt:lpstr>
      <vt:lpstr>JSON stringify() / parse()... builtin in JavaScript</vt:lpstr>
      <vt:lpstr>stringify, parse</vt:lpstr>
      <vt:lpstr>JavaScript object deep clone</vt:lpstr>
      <vt:lpstr>Object Creation from variables  without reapeating "a":a, "b":b, simply {a,b}</vt:lpstr>
      <vt:lpstr>Structured Logging</vt:lpstr>
      <vt:lpstr>Object De-Structuring to variables</vt:lpstr>
      <vt:lpstr>Objects (~= HashMap&lt;String,*&gt;) </vt:lpstr>
      <vt:lpstr>Undefined Field</vt:lpstr>
      <vt:lpstr>Syntaxic Sugar for Object Creations</vt:lpstr>
      <vt:lpstr>Array</vt:lpstr>
      <vt:lpstr>Functions</vt:lpstr>
      <vt:lpstr>Functions are Object</vt:lpstr>
      <vt:lpstr>Arrow (Lambda) Function</vt:lpstr>
      <vt:lpstr>Function used as field ~ method ? this = ??</vt:lpstr>
      <vt:lpstr>"this" bounded to function</vt:lpstr>
      <vt:lpstr>Function as "Class" Constructor</vt:lpstr>
      <vt:lpstr>prototype</vt:lpstr>
      <vt:lpstr>emulated class with Prototype (before EcmaScript2015) </vt:lpstr>
      <vt:lpstr>Type checking ? at "Compile Time" ??</vt:lpstr>
      <vt:lpstr>Edit Js to add ": &lt;type&gt;" to variables Rename file ".js" to ".ts" TypeScript</vt:lpstr>
      <vt:lpstr>Compile Time checking ...</vt:lpstr>
      <vt:lpstr>IntelliJ TypeScript : Recompile on changes</vt:lpstr>
      <vt:lpstr>Js file generated from Ts file</vt:lpstr>
      <vt:lpstr>Transpile TypeScript  = generate JS by mostly removing  ": &lt;typeDeclaration&gt;" </vt:lpstr>
      <vt:lpstr>Tsc  (=TypeScript Compiler)</vt:lpstr>
      <vt:lpstr>tsc --init</vt:lpstr>
      <vt:lpstr>tsconfig.json  using ES5 ... ES2023</vt:lpstr>
      <vt:lpstr>Example Emulating class with ES5</vt:lpstr>
      <vt:lpstr>JavaScript evolve (from TypeScript ESNext) now have class since ES2015</vt:lpstr>
      <vt:lpstr>JavaScript has weird "var" visibility        </vt:lpstr>
      <vt:lpstr>JavaScript has weird "var" visibility  "use strict";   // at first line  But still weird    </vt:lpstr>
      <vt:lpstr>JavaScript has weird "var" visibility  "use strict";   // at first line  use Immediatly Invoked Anonymous Function  But still weird  </vt:lpstr>
      <vt:lpstr>JavaScript has weird "var" visibility  "use strict";   // at first line  use Immediatly Invoked Anonymous Function  use "let" or "const" instead of "var"  use TypeScript</vt:lpstr>
      <vt:lpstr>in "Standard Langages"  1/ declare,  then 2/ init,  then- 3/ use with scope = enclosing { block }</vt:lpstr>
      <vt:lpstr>JavaScript has weird "var" visibility</vt:lpstr>
      <vt:lpstr>Answer: d/ print 1 the scope of visibility if the enclosing function ( not the enclosing block)</vt:lpstr>
      <vt:lpstr>without "use strict"  ... NO need to decl "var"</vt:lpstr>
      <vt:lpstr>with "use strict";</vt:lpstr>
      <vt:lpstr>even stranger: use before declare in nested block</vt:lpstr>
      <vt:lpstr>other strange "var" visibility</vt:lpstr>
      <vt:lpstr>JavaScript has weird "var" visibility</vt:lpstr>
      <vt:lpstr>work around for scope :  "Immediatly Invoked Anonymous Function"</vt:lpstr>
      <vt:lpstr>"let" | "const" ... as "var" replacement</vt:lpstr>
      <vt:lpstr>"let"  ( or "const") in same block</vt:lpstr>
      <vt:lpstr>not init  (ok in JS !)  but does not compile in TypeScript</vt:lpstr>
      <vt:lpstr>100 reasons you need TypeScript and will probably love it</vt:lpstr>
      <vt:lpstr>Spoiler Alert   TypeScript is NOT "more efficient" than JS  ... it is just typed-checked at Compile-Time then translated to JS  at Runtime, you still have poor old  Node.js or Web Browser</vt:lpstr>
      <vt:lpstr>TypeScript Types</vt:lpstr>
      <vt:lpstr>any ?</vt:lpstr>
      <vt:lpstr>Union Type</vt:lpstr>
      <vt:lpstr>Example usages Type | null Type |undefined</vt:lpstr>
      <vt:lpstr>Force type-check with "!!"</vt:lpstr>
      <vt:lpstr>Duck Typing</vt:lpstr>
      <vt:lpstr>Structural Interface Typing, Combine Partial</vt:lpstr>
      <vt:lpstr>Type Checking "missing property" in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37</cp:revision>
  <dcterms:created xsi:type="dcterms:W3CDTF">2024-08-13T13:42:34Z</dcterms:created>
  <dcterms:modified xsi:type="dcterms:W3CDTF">2024-08-20T15:05:44Z</dcterms:modified>
</cp:coreProperties>
</file>